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notesMasterIdLst>
    <p:notesMasterId r:id="rId31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image" Target="../media/image-22-2.png"/><Relationship Id="rId3" Type="http://schemas.openxmlformats.org/officeDocument/2006/relationships/image" Target="../media/image-22-3.png"/><Relationship Id="rId4" Type="http://schemas.openxmlformats.org/officeDocument/2006/relationships/image" Target="../media/image-22-4.png"/><Relationship Id="rId5" Type="http://schemas.openxmlformats.org/officeDocument/2006/relationships/image" Target="../media/image-2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image" Target="../media/image-2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5-1.png"/><Relationship Id="rId2" Type="http://schemas.openxmlformats.org/officeDocument/2006/relationships/image" Target="../media/image-25-2.png"/><Relationship Id="rId3" Type="http://schemas.openxmlformats.org/officeDocument/2006/relationships/image" Target="../media/image-25-3.png"/><Relationship Id="rId4" Type="http://schemas.openxmlformats.org/officeDocument/2006/relationships/image" Target="../media/image-2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7-1.png"/><Relationship Id="rId2" Type="http://schemas.openxmlformats.org/officeDocument/2006/relationships/image" Target="../media/image-27-2.png"/><Relationship Id="rId3" Type="http://schemas.openxmlformats.org/officeDocument/2006/relationships/image" Target="../media/image-27-3.png"/><Relationship Id="rId4" Type="http://schemas.openxmlformats.org/officeDocument/2006/relationships/image" Target="../media/image-2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8-1.png"/><Relationship Id="rId2" Type="http://schemas.openxmlformats.org/officeDocument/2006/relationships/image" Target="../media/image-28-2.png"/><Relationship Id="rId3" Type="http://schemas.openxmlformats.org/officeDocument/2006/relationships/image" Target="../media/image-28-3.png"/><Relationship Id="rId4" Type="http://schemas.openxmlformats.org/officeDocument/2006/relationships/image" Target="../media/image-2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9-1.png"/><Relationship Id="rId2" Type="http://schemas.openxmlformats.org/officeDocument/2006/relationships/image" Target="../media/image-2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1005840"/>
            <a:ext cx="4206240" cy="420624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646920" y="242316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9820" y="276606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868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 训练营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31520" y="17830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 1 课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713232" y="2194560"/>
            <a:ext cx="7498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小而美创业的时代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BBF2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杠杆 · 专长 · 判断力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731520" y="379476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这节课不教工具,教一套重新定义「一个人能做多大」的思维。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731520" y="4480560"/>
            <a:ext cx="15544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31520" y="448056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时长 2 小时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423160" y="4480560"/>
            <a:ext cx="15544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423160" y="448056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思维 + 定位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114800" y="4480560"/>
            <a:ext cx="15544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114800" y="448056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含课堂练习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731520" y="5212080"/>
            <a:ext cx="4572000" cy="0"/>
          </a:xfrm>
          <a:prstGeom prst="line">
            <a:avLst/>
          </a:prstGeom>
          <a:noFill/>
          <a:ln w="12700">
            <a:solidFill>
              <a:srgbClr val="33333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31520" y="5376672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思想框架引用自  </a:t>
            </a:r>
            <a:pPr indent="0" marL="0">
              <a:buNone/>
            </a:pPr>
            <a:r>
              <a:rPr lang="en-US" sz="105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Naval Ravikant</a:t>
            </a:r>
            <a:pPr indent="0" marL="0">
              <a:buNone/>
            </a:pPr>
            <a:r>
              <a:rPr lang="en-US" sz="1050" dirty="0">
                <a:solidFill>
                  <a:srgbClr val="6B6B7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《如何致富》/《纳瓦尔宝典》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731520" y="5650992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讲师  </a:t>
            </a:r>
            <a:pPr indent="0" marL="0">
              <a:buNone/>
            </a:pPr>
            <a:r>
              <a:rPr lang="en-US" sz="1050" b="1" dirty="0">
                <a:solidFill>
                  <a:srgbClr val="F6F6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Michael (Kuang Xu)</a:t>
            </a:r>
            <a:pPr indent="0" marL="0">
              <a:buNone/>
            </a:pPr>
            <a:r>
              <a:rPr lang="en-US" sz="105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Capricorn Business School · Optivise AI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LEVERAGE  ·  杠杆是什么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杠杆:判断力的「力量倍增器」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777240"/>
          </a:xfrm>
          <a:prstGeom prst="roundRect">
            <a:avLst>
              <a:gd name="adj" fmla="val 9412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19796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2075688"/>
            <a:ext cx="192024" cy="1920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26464" y="1783080"/>
            <a:ext cx="99029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杠杆,就是让你的每一个决定,影响放大成百上千倍的东西。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640080" y="2834640"/>
            <a:ext cx="10908792" cy="1371600"/>
          </a:xfrm>
          <a:prstGeom prst="roundRect">
            <a:avLst>
              <a:gd name="adj" fmla="val 6667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640080" y="2834640"/>
            <a:ext cx="10908792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财富  </a:t>
            </a:r>
            <a:pPr algn="ctr" indent="0" marL="0">
              <a:buNone/>
            </a:pPr>
            <a:r>
              <a:rPr lang="en-US" sz="2400" dirty="0">
                <a:solidFill>
                  <a:srgbClr val="9A9AA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  </a:t>
            </a:r>
            <a:pPr algn="ctr" indent="0" marL="0">
              <a:buNone/>
            </a:pPr>
            <a:r>
              <a:rPr lang="en-US" sz="2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判断力  </a:t>
            </a:r>
            <a:pPr algn="ctr" indent="0" marL="0">
              <a:buNone/>
            </a:pPr>
            <a:r>
              <a:rPr lang="en-US" sz="2400" dirty="0">
                <a:solidFill>
                  <a:srgbClr val="9A9AA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×  </a:t>
            </a:r>
            <a:pPr algn="ctr" indent="0" marL="0">
              <a:buNone/>
            </a:pPr>
            <a:r>
              <a:rPr lang="en-US" sz="2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杠杆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640080" y="4434840"/>
            <a:ext cx="5285232" cy="1508760"/>
          </a:xfrm>
          <a:prstGeom prst="roundRect">
            <a:avLst>
              <a:gd name="adj" fmla="val 6061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868680" y="4617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没有杠杆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868680" y="4983480"/>
            <a:ext cx="4846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再好的判断,也只影响你手头这一件事。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6263640" y="4434840"/>
            <a:ext cx="5285232" cy="1508760"/>
          </a:xfrm>
          <a:prstGeom prst="roundRect">
            <a:avLst>
              <a:gd name="adj" fmla="val 6061"/>
            </a:avLst>
          </a:prstGeom>
          <a:solidFill>
            <a:srgbClr val="191920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6492240" y="4617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有杠杆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6492240" y="4983480"/>
            <a:ext cx="4846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同一个判断,被复制、放大,影响成千上万人 / 件事。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LEVERS  ·  三种杠杆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人类只有三种杠杆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419856" cy="3200400"/>
          </a:xfrm>
          <a:prstGeom prst="roundRect">
            <a:avLst>
              <a:gd name="adj" fmla="val 2857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96112" y="2103120"/>
            <a:ext cx="548640" cy="54864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272" y="2240280"/>
            <a:ext cx="274320" cy="2743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962656" y="219456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2962656" y="219456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最老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896112" y="2788920"/>
            <a:ext cx="29626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① 人力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896112" y="3154680"/>
            <a:ext cx="2962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Labor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96112" y="3566160"/>
            <a:ext cx="2916936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让别人替你干活。最古老,也最难 —— 要招人、管人、发工资。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4384548" y="1828800"/>
            <a:ext cx="3419856" cy="3200400"/>
          </a:xfrm>
          <a:prstGeom prst="roundRect">
            <a:avLst>
              <a:gd name="adj" fmla="val 2857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640580" y="2103120"/>
            <a:ext cx="548640" cy="54864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740" y="2240280"/>
            <a:ext cx="274320" cy="274320"/>
          </a:xfrm>
          <a:prstGeom prst="rect">
            <a:avLst/>
          </a:prstGeom>
        </p:spPr>
      </p:pic>
      <p:sp>
        <p:nvSpPr>
          <p:cNvPr id="15" name="Shape 11"/>
          <p:cNvSpPr/>
          <p:nvPr/>
        </p:nvSpPr>
        <p:spPr>
          <a:xfrm>
            <a:off x="6707124" y="219456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6707124" y="219456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较新</a:t>
            </a:r>
            <a:endParaRPr lang="en-US" sz="950" dirty="0"/>
          </a:p>
        </p:txBody>
      </p:sp>
      <p:sp>
        <p:nvSpPr>
          <p:cNvPr id="17" name="Text 13"/>
          <p:cNvSpPr/>
          <p:nvPr/>
        </p:nvSpPr>
        <p:spPr>
          <a:xfrm>
            <a:off x="4640580" y="2788920"/>
            <a:ext cx="29626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② 资本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4640580" y="3154680"/>
            <a:ext cx="2962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4640580" y="3566160"/>
            <a:ext cx="2916936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用钱生钱。很强,但要先「被信任」能管钱。</a:t>
            </a:r>
            <a:endParaRPr lang="en-US" sz="1250" dirty="0"/>
          </a:p>
        </p:txBody>
      </p:sp>
      <p:sp>
        <p:nvSpPr>
          <p:cNvPr id="20" name="Shape 16"/>
          <p:cNvSpPr/>
          <p:nvPr/>
        </p:nvSpPr>
        <p:spPr>
          <a:xfrm>
            <a:off x="8129016" y="1828800"/>
            <a:ext cx="3419856" cy="3200400"/>
          </a:xfrm>
          <a:prstGeom prst="roundRect">
            <a:avLst>
              <a:gd name="adj" fmla="val 2857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8385048" y="2103120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2208" y="2240280"/>
            <a:ext cx="274320" cy="274320"/>
          </a:xfrm>
          <a:prstGeom prst="rect">
            <a:avLst/>
          </a:prstGeom>
        </p:spPr>
      </p:pic>
      <p:sp>
        <p:nvSpPr>
          <p:cNvPr id="23" name="Shape 18"/>
          <p:cNvSpPr/>
          <p:nvPr/>
        </p:nvSpPr>
        <p:spPr>
          <a:xfrm>
            <a:off x="10451592" y="2194560"/>
            <a:ext cx="8686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4" name="Text 19"/>
          <p:cNvSpPr/>
          <p:nvPr/>
        </p:nvSpPr>
        <p:spPr>
          <a:xfrm>
            <a:off x="10451592" y="2194560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最新</a:t>
            </a:r>
            <a:endParaRPr lang="en-US" sz="950" dirty="0"/>
          </a:p>
        </p:txBody>
      </p:sp>
      <p:sp>
        <p:nvSpPr>
          <p:cNvPr id="25" name="Text 20"/>
          <p:cNvSpPr/>
          <p:nvPr/>
        </p:nvSpPr>
        <p:spPr>
          <a:xfrm>
            <a:off x="8385048" y="2788920"/>
            <a:ext cx="29626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③ 产品</a:t>
            </a:r>
            <a:endParaRPr lang="en-US" sz="1700" dirty="0"/>
          </a:p>
        </p:txBody>
      </p:sp>
      <p:sp>
        <p:nvSpPr>
          <p:cNvPr id="26" name="Text 21"/>
          <p:cNvSpPr/>
          <p:nvPr/>
        </p:nvSpPr>
        <p:spPr>
          <a:xfrm>
            <a:off x="8385048" y="3154680"/>
            <a:ext cx="2962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&amp; Media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8385048" y="3566160"/>
            <a:ext cx="2916936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代码 + 媒体。零边际成本,可无限复制。</a:t>
            </a:r>
            <a:endParaRPr lang="en-US" sz="1250" dirty="0"/>
          </a:p>
        </p:txBody>
      </p:sp>
      <p:sp>
        <p:nvSpPr>
          <p:cNvPr id="28" name="Shape 23"/>
          <p:cNvSpPr/>
          <p:nvPr/>
        </p:nvSpPr>
        <p:spPr>
          <a:xfrm>
            <a:off x="640080" y="5303520"/>
            <a:ext cx="10908792" cy="640080"/>
          </a:xfrm>
          <a:prstGeom prst="roundRect">
            <a:avLst>
              <a:gd name="adj" fmla="val 11429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841248" y="54315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" y="5527548"/>
            <a:ext cx="192024" cy="192024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1426464" y="5303520"/>
            <a:ext cx="99029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关键分水岭:前两种要「别人点头」;第三种,不需要任何人的许可。</a:t>
            </a:r>
            <a:endParaRPr lang="en-US" sz="1400" dirty="0"/>
          </a:p>
        </p:txBody>
      </p:sp>
      <p:sp>
        <p:nvSpPr>
          <p:cNvPr id="32" name="Text 2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3" name="Text 2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 ·  需要许可的杠杆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人力 &amp; 资本:强,但都要「别人点头」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4410" y="218313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人力杠杆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269748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要别人愿意「为你工作」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914400" y="3108960"/>
            <a:ext cx="47548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要招到人、留住人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要花大量时间管理、协调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人多了,问题也多了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小而美,恰恰想避开这一摊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285232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492240" y="2057400"/>
            <a:ext cx="502920" cy="50292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970" y="2183130"/>
            <a:ext cx="251460" cy="2514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10488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资本杠杆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537960" y="269748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要别人愿意「把钱交给你」</a:t>
            </a:r>
            <a:endParaRPr lang="en-US" sz="1250" dirty="0"/>
          </a:p>
        </p:txBody>
      </p:sp>
      <p:sp>
        <p:nvSpPr>
          <p:cNvPr id="15" name="Text 11"/>
          <p:cNvSpPr/>
          <p:nvPr/>
        </p:nvSpPr>
        <p:spPr>
          <a:xfrm>
            <a:off x="6537960" y="3108960"/>
            <a:ext cx="47548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要先有信誉、有过往业绩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要会融资、会管钱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门槛高,起步阶段很难拿到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用不好,放大的是亏损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PERMISSIONLESS  ·  免许可的杠杆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产品杠杆:零边际成本,不需要任何人点头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6400800" cy="3931920"/>
          </a:xfrm>
          <a:prstGeom prst="roundRect">
            <a:avLst>
              <a:gd name="adj" fmla="val 2326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103120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24028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27048" y="21488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代码 + 媒体 = 免许可杠杆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2834640"/>
            <a:ext cx="5852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写一次代码,它可以服务一百万人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录一次内容,它在你睡觉时仍在传播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复制一份,几乎不花一分钱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最关键:不需要任何人批准你去用它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7269480" y="1828800"/>
            <a:ext cx="4279392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7498080" y="2057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Naval 的判断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7498080" y="246888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代码与媒体,是「新富人」的杠杆。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7498080" y="3200400"/>
            <a:ext cx="3886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过去靠人、靠钱才能放大的事,现在一个人靠产品就能做到 —— 这是过去十年最大的变化。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KEY INSIGHT  ·  把框架套到今天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= 人人可用的「免许可杠杆」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37360"/>
            <a:ext cx="10908792" cy="777240"/>
          </a:xfrm>
          <a:prstGeom prst="roundRect">
            <a:avLst>
              <a:gd name="adj" fmla="val 9412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193395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2029968"/>
            <a:ext cx="192024" cy="1920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26464" y="1737360"/>
            <a:ext cx="99029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过去,产品杠杆里最强的「代码」,只属于会写代码的人。AI,把它民主化了。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40080" y="2743200"/>
            <a:ext cx="5285232" cy="2240280"/>
          </a:xfrm>
          <a:prstGeom prst="roundRect">
            <a:avLst>
              <a:gd name="adj" fmla="val 408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868680" y="29260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过去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914400" y="3337560"/>
            <a:ext cx="47548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想用代码杠杆?先学会编程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想用媒体杠杆?先建团队做内容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门槛把大多数人挡在门外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6263640" y="2743200"/>
            <a:ext cx="5285232" cy="2240280"/>
          </a:xfrm>
          <a:prstGeom prst="roundRect">
            <a:avLst>
              <a:gd name="adj" fmla="val 4082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6492240" y="29260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现在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537960" y="3337560"/>
            <a:ext cx="47548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用「说人话」就能指挥一支机器人军团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它们替你写、查、做,还 7×24 不停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不需要任何人的许可 —— 你今天就能用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640080" y="5166360"/>
            <a:ext cx="10908792" cy="731520"/>
          </a:xfrm>
          <a:prstGeom prst="roundRect">
            <a:avLst>
              <a:gd name="adj" fmla="val 10000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841248" y="53400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260" y="5436108"/>
            <a:ext cx="192024" cy="192024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426464" y="5166360"/>
            <a:ext cx="99029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这就是「一个人 + AI = 一支团队」能成立的根本原因 —— 也是属于小而美的窗口期。</a:t>
            </a:r>
            <a:endParaRPr lang="en-US" sz="1450" dirty="0"/>
          </a:p>
        </p:txBody>
      </p:sp>
      <p:sp>
        <p:nvSpPr>
          <p:cNvPr id="18" name="Text 14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THREE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武装你自己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杠杆要放大的,是「你」。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Naval 说:用三样东西武装自己 —— 专长、担责、判断力。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ARM YOURSELF  ·  致富三件套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专长 + 担责 + 杠杆 = 产品化你自己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3419856" cy="2468880"/>
          </a:xfrm>
          <a:prstGeom prst="roundRect">
            <a:avLst>
              <a:gd name="adj" fmla="val 370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075688" y="2121408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2848" y="2258568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788920"/>
            <a:ext cx="32369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专长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731520" y="3154680"/>
            <a:ext cx="3236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spc="1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Knowledge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822960" y="3520440"/>
            <a:ext cx="30540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别人学不来、AI 也难替代的独特能力。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384548" y="1874520"/>
            <a:ext cx="3419856" cy="2468880"/>
          </a:xfrm>
          <a:prstGeom prst="roundRect">
            <a:avLst>
              <a:gd name="adj" fmla="val 370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820156" y="2121408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316" y="2258568"/>
            <a:ext cx="274320" cy="2743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475988" y="2788920"/>
            <a:ext cx="32369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担责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4475988" y="3154680"/>
            <a:ext cx="3236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spc="1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</a:t>
            </a:r>
            <a:endParaRPr lang="en-US" sz="1050" dirty="0"/>
          </a:p>
        </p:txBody>
      </p:sp>
      <p:sp>
        <p:nvSpPr>
          <p:cNvPr id="15" name="Text 11"/>
          <p:cNvSpPr/>
          <p:nvPr/>
        </p:nvSpPr>
        <p:spPr>
          <a:xfrm>
            <a:off x="4567428" y="3520440"/>
            <a:ext cx="30540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用自己的名字,承担风险、署上署名。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8129016" y="1874520"/>
            <a:ext cx="3419856" cy="2468880"/>
          </a:xfrm>
          <a:prstGeom prst="roundRect">
            <a:avLst>
              <a:gd name="adj" fmla="val 370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9564624" y="2121408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1784" y="2258568"/>
            <a:ext cx="274320" cy="2743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220456" y="2788920"/>
            <a:ext cx="32369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杠杆</a:t>
            </a:r>
            <a:endParaRPr lang="en-US" sz="1700" dirty="0"/>
          </a:p>
        </p:txBody>
      </p:sp>
      <p:sp>
        <p:nvSpPr>
          <p:cNvPr id="20" name="Text 15"/>
          <p:cNvSpPr/>
          <p:nvPr/>
        </p:nvSpPr>
        <p:spPr>
          <a:xfrm>
            <a:off x="8220456" y="3154680"/>
            <a:ext cx="3236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spc="1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Leverage</a:t>
            </a:r>
            <a:endParaRPr lang="en-US" sz="1050" dirty="0"/>
          </a:p>
        </p:txBody>
      </p:sp>
      <p:sp>
        <p:nvSpPr>
          <p:cNvPr id="21" name="Text 16"/>
          <p:cNvSpPr/>
          <p:nvPr/>
        </p:nvSpPr>
        <p:spPr>
          <a:xfrm>
            <a:off x="8311896" y="3520440"/>
            <a:ext cx="30540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用人力 / 资本 / 产品,把前两样放大。</a:t>
            </a:r>
            <a:endParaRPr lang="en-US" sz="1200" dirty="0"/>
          </a:p>
        </p:txBody>
      </p:sp>
      <p:sp>
        <p:nvSpPr>
          <p:cNvPr id="22" name="Shape 17"/>
          <p:cNvSpPr/>
          <p:nvPr/>
        </p:nvSpPr>
        <p:spPr>
          <a:xfrm>
            <a:off x="640080" y="4617720"/>
            <a:ext cx="10908792" cy="731520"/>
          </a:xfrm>
          <a:prstGeom prst="roundRect">
            <a:avLst>
              <a:gd name="adj" fmla="val 10000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841248" y="479145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" y="4887468"/>
            <a:ext cx="192024" cy="192024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426464" y="4617720"/>
            <a:ext cx="99029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三样作用在「你」身上,就是 Naval 说的「产品化你自己」—— 一人公司的内核。</a:t>
            </a:r>
            <a:endParaRPr lang="en-US" sz="1450" dirty="0"/>
          </a:p>
        </p:txBody>
      </p:sp>
      <p:sp>
        <p:nvSpPr>
          <p:cNvPr id="26" name="Shape 20"/>
          <p:cNvSpPr/>
          <p:nvPr/>
        </p:nvSpPr>
        <p:spPr>
          <a:xfrm>
            <a:off x="640080" y="5532120"/>
            <a:ext cx="10908792" cy="502920"/>
          </a:xfrm>
          <a:prstGeom prst="roundRect">
            <a:avLst>
              <a:gd name="adj" fmla="val 14545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7" name="Shape 21"/>
          <p:cNvSpPr/>
          <p:nvPr/>
        </p:nvSpPr>
        <p:spPr>
          <a:xfrm>
            <a:off x="841248" y="559155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687568"/>
            <a:ext cx="192024" cy="192024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1426464" y="5532120"/>
            <a:ext cx="99029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这三样里,你目前最强的是哪一样?最缺的又是哪一样?</a:t>
            </a:r>
            <a:endParaRPr lang="en-US" sz="1100" dirty="0"/>
          </a:p>
        </p:txBody>
      </p:sp>
      <p:sp>
        <p:nvSpPr>
          <p:cNvPr id="30" name="Text 23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1" name="Text 24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KNOWLEDGE  ·  专长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专长:学不来、教不会,只能「长出来」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116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专长的特征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914400" y="2468880"/>
            <a:ext cx="4754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靠真正的好奇心找到 —— 不是追热点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对你像玩,对别人却像辛苦的工作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往往很技术、或很有创意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难以被外包,也难以被自动化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26364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92240" y="20116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怎么找到你的专长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537960" y="2468880"/>
            <a:ext cx="4754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你能聊一整天不累的话题是什么?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别人常来请教你的是哪方面?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什么事你做起来比大多数人轻松?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你独特的经历 + 行业,交汇在哪?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" y="5623560"/>
            <a:ext cx="10908792" cy="502920"/>
          </a:xfrm>
          <a:prstGeom prst="roundRect">
            <a:avLst>
              <a:gd name="adj" fmla="val 14545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841248" y="56829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5779008"/>
            <a:ext cx="192024" cy="192024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426464" y="5623560"/>
            <a:ext cx="99029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用一句话试着填:「我好像天生就比别人更懂 ______。」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  ·  担责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担责:用自己的名字,承担风险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777240"/>
          </a:xfrm>
          <a:prstGeom prst="roundRect">
            <a:avLst>
              <a:gd name="adj" fmla="val 9412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19796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2075688"/>
            <a:ext cx="192024" cy="1920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26464" y="1783080"/>
            <a:ext cx="99029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5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社会会把巨大的回报,留给那些「敢用真名、敢担风险」的人。</a:t>
            </a:r>
            <a:endParaRPr lang="en-US" sz="1550" dirty="0"/>
          </a:p>
        </p:txBody>
      </p:sp>
      <p:sp>
        <p:nvSpPr>
          <p:cNvPr id="8" name="Shape 5"/>
          <p:cNvSpPr/>
          <p:nvPr/>
        </p:nvSpPr>
        <p:spPr>
          <a:xfrm>
            <a:off x="640080" y="2834640"/>
            <a:ext cx="5285232" cy="2743200"/>
          </a:xfrm>
          <a:prstGeom prst="roundRect">
            <a:avLst>
              <a:gd name="adj" fmla="val 333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868680" y="3063240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80" y="3177540"/>
            <a:ext cx="228600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417320" y="30632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躲在幕后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914400" y="3703320"/>
            <a:ext cx="47548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不署名,也不担责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上限低 —— 没人知道是你做的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安全,但永远长不大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6263640" y="2834640"/>
            <a:ext cx="5285232" cy="2743200"/>
          </a:xfrm>
          <a:prstGeom prst="roundRect">
            <a:avLst>
              <a:gd name="adj" fmla="val 3333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6492240" y="30632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540" y="3177540"/>
            <a:ext cx="228600" cy="2286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040880" y="30632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站到台前</a:t>
            </a:r>
            <a:endParaRPr lang="en-US" sz="1500" dirty="0"/>
          </a:p>
        </p:txBody>
      </p:sp>
      <p:sp>
        <p:nvSpPr>
          <p:cNvPr id="17" name="Text 12"/>
          <p:cNvSpPr/>
          <p:nvPr/>
        </p:nvSpPr>
        <p:spPr>
          <a:xfrm>
            <a:off x="6537960" y="3703320"/>
            <a:ext cx="47548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用真名做事、公开表达、承担结果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赢了,信誉和回报都归你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上行空间,随担责一起打开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PRODUCTIZE YOURSELF  ·  产品化你自己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把「你」,变成一个能被放大的产品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10908792" cy="1280160"/>
          </a:xfrm>
          <a:prstGeom prst="roundRect">
            <a:avLst>
              <a:gd name="adj" fmla="val 7143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828800"/>
            <a:ext cx="10908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产品化你自己   =   </a:t>
            </a:r>
            <a:pPr algn="ctr" indent="0" marL="0">
              <a:buNone/>
            </a:pPr>
            <a:r>
              <a:rPr lang="en-US" sz="19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专长  </a:t>
            </a:r>
            <a:pPr algn="ctr" indent="0" marL="0">
              <a:buNone/>
            </a:pPr>
            <a:r>
              <a:rPr lang="en-US" sz="1900" dirty="0">
                <a:solidFill>
                  <a:srgbClr val="9A9AA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  </a:t>
            </a:r>
            <a:pPr algn="ctr" indent="0" marL="0">
              <a:buNone/>
            </a:pPr>
            <a:r>
              <a:rPr lang="en-US" sz="19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担责  </a:t>
            </a:r>
            <a:pPr algn="ctr" indent="0" marL="0">
              <a:buNone/>
            </a:pPr>
            <a:r>
              <a:rPr lang="en-US" sz="1900" dirty="0">
                <a:solidFill>
                  <a:srgbClr val="9A9AA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  </a:t>
            </a:r>
            <a:pPr algn="ctr" indent="0" marL="0">
              <a:buNone/>
            </a:pPr>
            <a:r>
              <a:rPr lang="en-US" sz="19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杠杆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640080" y="329184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「产品化」拆成两半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0080" y="3657600"/>
            <a:ext cx="5285232" cy="1417320"/>
          </a:xfrm>
          <a:prstGeom prst="roundRect">
            <a:avLst>
              <a:gd name="adj" fmla="val 645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859536" y="38770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3836" y="3991356"/>
            <a:ext cx="228600" cy="2286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481328" y="387705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产品化(Productize)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77824" y="4480560"/>
            <a:ext cx="4828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担责 + 杠杆 —— 把你的能力,做成能规模化交付的东西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6263640" y="3657600"/>
            <a:ext cx="5285232" cy="1417320"/>
          </a:xfrm>
          <a:prstGeom prst="roundRect">
            <a:avLst>
              <a:gd name="adj" fmla="val 645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483096" y="387705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7396" y="3991356"/>
            <a:ext cx="228600" cy="2286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104888" y="3877056"/>
            <a:ext cx="4224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你自己(Yourself)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6501384" y="4480560"/>
            <a:ext cx="4828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专长 —— 用你独一无二的东西,而不是随便什么热门技能</a:t>
            </a:r>
            <a:endParaRPr lang="en-US" sz="1150" dirty="0"/>
          </a:p>
        </p:txBody>
      </p:sp>
      <p:sp>
        <p:nvSpPr>
          <p:cNvPr id="17" name="Shape 13"/>
          <p:cNvSpPr/>
          <p:nvPr/>
        </p:nvSpPr>
        <p:spPr>
          <a:xfrm>
            <a:off x="640080" y="5303520"/>
            <a:ext cx="10908792" cy="640080"/>
          </a:xfrm>
          <a:prstGeom prst="roundRect">
            <a:avLst>
              <a:gd name="adj" fmla="val 11429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841248" y="54315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260" y="5527548"/>
            <a:ext cx="192024" cy="19202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426464" y="5303520"/>
            <a:ext cx="99029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Naval 的话:没有人能在「做你」这件事上赢过你 —— 这是你最深的护城河。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OBJECTIVES  ·  本课目标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这节课,改变你看「一个人能做多大」的方式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6400800" cy="4160520"/>
          </a:xfrm>
          <a:prstGeom prst="roundRect">
            <a:avLst>
              <a:gd name="adj" fmla="val 219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1168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学完本课,你能——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868680" y="26060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5968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508760" y="25694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用「杠杆」重新理解产出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1508760" y="28803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为什么一个人能做成过去一支队的事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868680" y="32918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32826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508760" y="32552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认出三种杠杆,看懂 AI 的位置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1508760" y="35661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它为什么是「人人可用的新杠杆」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68680" y="39776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" y="39684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508760" y="39410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找到你的「专长」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1508760" y="42519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别人学不来、AI 也替代不了的东西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868680" y="46634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9" name="Text 17"/>
          <p:cNvSpPr/>
          <p:nvPr/>
        </p:nvSpPr>
        <p:spPr>
          <a:xfrm>
            <a:off x="868680" y="46542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508760" y="46268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产出你的「专长定位」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1508760" y="49377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想清楚:用什么杠杆、为谁交付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7269480" y="1783080"/>
            <a:ext cx="4279392" cy="4160520"/>
          </a:xfrm>
          <a:prstGeom prst="roundRect">
            <a:avLst>
              <a:gd name="adj" fmla="val 2198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498080" y="20116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本课议程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7498080" y="256032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498080" y="256032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8001000" y="252374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财富的真相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10698480" y="252374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7498080" y="320040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498080" y="320040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二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8001000" y="316382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三种杠杆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10698480" y="316382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min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7498080" y="384048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98080" y="384048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8001000" y="380390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武装你自己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10698480" y="380390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min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7498080" y="448056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498080" y="448056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8001000" y="444398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长期游戏 &amp; 切口</a:t>
            </a:r>
            <a:endParaRPr lang="en-US" sz="1250" dirty="0"/>
          </a:p>
        </p:txBody>
      </p:sp>
      <p:sp>
        <p:nvSpPr>
          <p:cNvPr id="39" name="Text 37"/>
          <p:cNvSpPr/>
          <p:nvPr/>
        </p:nvSpPr>
        <p:spPr>
          <a:xfrm>
            <a:off x="10698480" y="444398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min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7498080" y="5120640"/>
            <a:ext cx="384048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498080" y="5120640"/>
            <a:ext cx="3840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五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8001000" y="508406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课堂练习 &amp; 作业</a:t>
            </a:r>
            <a:endParaRPr lang="en-US" sz="1250" dirty="0"/>
          </a:p>
        </p:txBody>
      </p:sp>
      <p:sp>
        <p:nvSpPr>
          <p:cNvPr id="43" name="Text 41"/>
          <p:cNvSpPr/>
          <p:nvPr/>
        </p:nvSpPr>
        <p:spPr>
          <a:xfrm>
            <a:off x="10698480" y="508406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JUDGMENT  ·  判断力 &gt; 努力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杠杆越大,判断力越值钱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777240"/>
          </a:xfrm>
          <a:prstGeom prst="roundRect">
            <a:avLst>
              <a:gd name="adj" fmla="val 9412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19796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2075688"/>
            <a:ext cx="192024" cy="1920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26464" y="1783080"/>
            <a:ext cx="99029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5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当杠杆足够大,一个正确的决定,胜过一年的埋头苦干。</a:t>
            </a:r>
            <a:endParaRPr lang="en-US" sz="1550" dirty="0"/>
          </a:p>
        </p:txBody>
      </p:sp>
      <p:sp>
        <p:nvSpPr>
          <p:cNvPr id="8" name="Shape 5"/>
          <p:cNvSpPr/>
          <p:nvPr/>
        </p:nvSpPr>
        <p:spPr>
          <a:xfrm>
            <a:off x="640080" y="2834640"/>
            <a:ext cx="5285232" cy="2743200"/>
          </a:xfrm>
          <a:prstGeom prst="roundRect">
            <a:avLst>
              <a:gd name="adj" fmla="val 333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868680" y="3063240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80" y="3177540"/>
            <a:ext cx="228600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417320" y="30632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没有杠杆时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914400" y="3703320"/>
            <a:ext cx="47548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拼的是「做了多少」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努力 = 产出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你是公司唯一的发动机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6263640" y="2834640"/>
            <a:ext cx="5285232" cy="2743200"/>
          </a:xfrm>
          <a:prstGeom prst="roundRect">
            <a:avLst>
              <a:gd name="adj" fmla="val 3333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6492240" y="30632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540" y="3177540"/>
            <a:ext cx="228600" cy="2286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040880" y="30632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有了杠杆后</a:t>
            </a:r>
            <a:endParaRPr lang="en-US" sz="1500" dirty="0"/>
          </a:p>
        </p:txBody>
      </p:sp>
      <p:sp>
        <p:nvSpPr>
          <p:cNvPr id="17" name="Text 12"/>
          <p:cNvSpPr/>
          <p:nvPr/>
        </p:nvSpPr>
        <p:spPr>
          <a:xfrm>
            <a:off x="6537960" y="3703320"/>
            <a:ext cx="47548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拼的是「做对了什么」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你的角色:从「用力做」→「决定做什么」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这正是下节课的伏笔 —— 你做判断,AI 做执行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FOUR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长期游戏 &amp; 找到切口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原理讲完,落到你身上。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选对游戏、选准切口,杠杆才会为你复利。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GAMES  ·  长期游戏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和靠谱的人,玩长期游戏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822960"/>
          </a:xfrm>
          <a:prstGeom prst="roundRect">
            <a:avLst>
              <a:gd name="adj" fmla="val 8889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20025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2098548"/>
            <a:ext cx="192024" cy="1920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26464" y="1783080"/>
            <a:ext cx="99029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人生几乎所有回报 —— 财富、关系、知识 —— 都来自「复利」。而复利,只奖励长期。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40080" y="2880360"/>
            <a:ext cx="3419856" cy="2286000"/>
          </a:xfrm>
          <a:prstGeom prst="roundRect">
            <a:avLst>
              <a:gd name="adj" fmla="val 4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859536" y="309981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36" y="3214116"/>
            <a:ext cx="228600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481328" y="309981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玩重复的游戏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877824" y="3703320"/>
            <a:ext cx="2962656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和同一批人长期合作,信誉会复利;一锤子买卖,什么都攒不下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4384548" y="2880360"/>
            <a:ext cx="3419856" cy="2286000"/>
          </a:xfrm>
          <a:prstGeom prst="roundRect">
            <a:avLst>
              <a:gd name="adj" fmla="val 4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4604004" y="309981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304" y="3214116"/>
            <a:ext cx="228600" cy="2286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225796" y="309981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选正直的伙伴</a:t>
            </a:r>
            <a:endParaRPr lang="en-US" sz="1400" dirty="0"/>
          </a:p>
        </p:txBody>
      </p:sp>
      <p:sp>
        <p:nvSpPr>
          <p:cNvPr id="17" name="Text 12"/>
          <p:cNvSpPr/>
          <p:nvPr/>
        </p:nvSpPr>
        <p:spPr>
          <a:xfrm>
            <a:off x="4622292" y="3703320"/>
            <a:ext cx="2962656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Naval 的标准:聪明、有干劲,但最重要的是正直</a:t>
            </a:r>
            <a:endParaRPr lang="en-US" sz="1200" dirty="0"/>
          </a:p>
        </p:txBody>
      </p:sp>
      <p:sp>
        <p:nvSpPr>
          <p:cNvPr id="18" name="Shape 13"/>
          <p:cNvSpPr/>
          <p:nvPr/>
        </p:nvSpPr>
        <p:spPr>
          <a:xfrm>
            <a:off x="8129016" y="2880360"/>
            <a:ext cx="3419856" cy="2286000"/>
          </a:xfrm>
          <a:prstGeom prst="roundRect">
            <a:avLst>
              <a:gd name="adj" fmla="val 4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8348472" y="309981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2772" y="3214116"/>
            <a:ext cx="228600" cy="22860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8970264" y="309981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让一切复利</a:t>
            </a:r>
            <a:endParaRPr lang="en-US" sz="1400" dirty="0"/>
          </a:p>
        </p:txBody>
      </p:sp>
      <p:sp>
        <p:nvSpPr>
          <p:cNvPr id="22" name="Text 16"/>
          <p:cNvSpPr/>
          <p:nvPr/>
        </p:nvSpPr>
        <p:spPr>
          <a:xfrm>
            <a:off x="8366760" y="3703320"/>
            <a:ext cx="2962656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客户、口碑、能力 —— 都是种下去会长大的资产</a:t>
            </a:r>
            <a:endParaRPr lang="en-US" sz="1200" dirty="0"/>
          </a:p>
        </p:txBody>
      </p:sp>
      <p:sp>
        <p:nvSpPr>
          <p:cNvPr id="23" name="Shape 17"/>
          <p:cNvSpPr/>
          <p:nvPr/>
        </p:nvSpPr>
        <p:spPr>
          <a:xfrm>
            <a:off x="640080" y="5349240"/>
            <a:ext cx="10908792" cy="594360"/>
          </a:xfrm>
          <a:prstGeom prst="roundRect">
            <a:avLst>
              <a:gd name="adj" fmla="val 12308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841248" y="54543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550408"/>
            <a:ext cx="192024" cy="192024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426464" y="5349240"/>
            <a:ext cx="99029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一人公司不是孤岛:你一个人决策,但站在一张长期的关系网上。</a:t>
            </a:r>
            <a:endParaRPr lang="en-US" sz="1400" dirty="0"/>
          </a:p>
        </p:txBody>
      </p:sp>
      <p:sp>
        <p:nvSpPr>
          <p:cNvPr id="27" name="Text 2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8" name="Text 2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YOUR EDGE  ·  专长切口 = 选窄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你的「切口」,就在专长与好奇的交汇处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116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为什么必须「窄」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914400" y="2468880"/>
            <a:ext cx="4754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宽 = 谁都能做 = 可被替代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窄 = 你独有 = 不可竞争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窄了,套路才能被 AI 固化、复利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你不是在「做小」,是在「做不可替代」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26364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92240" y="20116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切口 = 三者的交集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537960" y="2468880"/>
            <a:ext cx="4754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你的专长(别人学不来的)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你真心的好奇(能长期投入的)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市场的高频痛点(有人愿付钱的)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三者重叠处,就是你该深扎的地方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 ·  可被替代 vs 不可竞争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同一个行业,两种活法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E1E26"/>
          </a:solidFill>
          <a:ln w="12700">
            <a:solidFill>
              <a:srgbClr val="D9624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2980" y="2171700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205740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太宽 —— 可被替代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14400" y="2788920"/>
            <a:ext cx="47548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「我帮企业做 AI 转型」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谁都能这么说,你凭什么是你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每单从零设计,套路攒不下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帮不上,你也复利不起来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E1E26"/>
          </a:solidFill>
          <a:ln w="12700">
            <a:solidFill>
              <a:srgbClr val="3FB27F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92240" y="205740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6540" y="217170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040880" y="205740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够窄 —— 不可竞争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6537960" y="2788920"/>
            <a:ext cx="47548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「我帮墨尔本餐饮老板,管点评 + 差评」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人群清楚、痛点高频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模板 + 话术可复用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一条工作流,越跑越值钱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POSITIONING CANVAS  ·  专长定位画布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用这张画布,把你的切口钉下来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5285232" cy="1874520"/>
          </a:xfrm>
          <a:prstGeom prst="roundRect">
            <a:avLst>
              <a:gd name="adj" fmla="val 487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77824" y="211226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2124" y="2226564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2093976"/>
            <a:ext cx="3182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我的专长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4279392" y="2148840"/>
            <a:ext cx="137160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279392" y="2148840"/>
            <a:ext cx="1371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WHAT I HAVE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914400" y="2743200"/>
            <a:ext cx="47365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别人学不来、我做着却轻松的能力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6263640" y="1874520"/>
            <a:ext cx="5285232" cy="1874520"/>
          </a:xfrm>
          <a:prstGeom prst="roundRect">
            <a:avLst>
              <a:gd name="adj" fmla="val 487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501384" y="211226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684" y="2226564"/>
            <a:ext cx="228600" cy="2286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086600" y="2093976"/>
            <a:ext cx="3182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服务的人</a:t>
            </a:r>
            <a:endParaRPr lang="en-US" sz="1500" dirty="0"/>
          </a:p>
        </p:txBody>
      </p:sp>
      <p:sp>
        <p:nvSpPr>
          <p:cNvPr id="15" name="Shape 11"/>
          <p:cNvSpPr/>
          <p:nvPr/>
        </p:nvSpPr>
        <p:spPr>
          <a:xfrm>
            <a:off x="9902952" y="2148840"/>
            <a:ext cx="137160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9902952" y="2148840"/>
            <a:ext cx="1371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WHO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6537960" y="2743200"/>
            <a:ext cx="47365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具体到行业 + 地域 + 身份</a:t>
            </a:r>
            <a:endParaRPr lang="en-US" sz="1250" dirty="0"/>
          </a:p>
        </p:txBody>
      </p:sp>
      <p:sp>
        <p:nvSpPr>
          <p:cNvPr id="18" name="Shape 14"/>
          <p:cNvSpPr/>
          <p:nvPr/>
        </p:nvSpPr>
        <p:spPr>
          <a:xfrm>
            <a:off x="640080" y="3886200"/>
            <a:ext cx="5285232" cy="1874520"/>
          </a:xfrm>
          <a:prstGeom prst="roundRect">
            <a:avLst>
              <a:gd name="adj" fmla="val 487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77824" y="412394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124" y="4238244"/>
            <a:ext cx="228600" cy="22860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463040" y="4105656"/>
            <a:ext cx="3182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高频痛点</a:t>
            </a:r>
            <a:endParaRPr lang="en-US" sz="1500" dirty="0"/>
          </a:p>
        </p:txBody>
      </p:sp>
      <p:sp>
        <p:nvSpPr>
          <p:cNvPr id="22" name="Shape 17"/>
          <p:cNvSpPr/>
          <p:nvPr/>
        </p:nvSpPr>
        <p:spPr>
          <a:xfrm>
            <a:off x="4279392" y="4160520"/>
            <a:ext cx="137160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3" name="Text 18"/>
          <p:cNvSpPr/>
          <p:nvPr/>
        </p:nvSpPr>
        <p:spPr>
          <a:xfrm>
            <a:off x="4279392" y="4160520"/>
            <a:ext cx="1371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PAIN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914400" y="4754880"/>
            <a:ext cx="47365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他反复头疼、愿意花钱解决的事</a:t>
            </a:r>
            <a:endParaRPr lang="en-US" sz="1250" dirty="0"/>
          </a:p>
        </p:txBody>
      </p:sp>
      <p:sp>
        <p:nvSpPr>
          <p:cNvPr id="25" name="Shape 20"/>
          <p:cNvSpPr/>
          <p:nvPr/>
        </p:nvSpPr>
        <p:spPr>
          <a:xfrm>
            <a:off x="6263640" y="3886200"/>
            <a:ext cx="5285232" cy="1874520"/>
          </a:xfrm>
          <a:prstGeom prst="roundRect">
            <a:avLst>
              <a:gd name="adj" fmla="val 487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6501384" y="4123944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5684" y="4238244"/>
            <a:ext cx="228600" cy="22860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7086600" y="4105656"/>
            <a:ext cx="3182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我用什么杠杆交付</a:t>
            </a:r>
            <a:endParaRPr lang="en-US" sz="1500" dirty="0"/>
          </a:p>
        </p:txBody>
      </p:sp>
      <p:sp>
        <p:nvSpPr>
          <p:cNvPr id="29" name="Shape 23"/>
          <p:cNvSpPr/>
          <p:nvPr/>
        </p:nvSpPr>
        <p:spPr>
          <a:xfrm>
            <a:off x="9902952" y="4160520"/>
            <a:ext cx="137160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0" name="Text 24"/>
          <p:cNvSpPr/>
          <p:nvPr/>
        </p:nvSpPr>
        <p:spPr>
          <a:xfrm>
            <a:off x="9902952" y="4160520"/>
            <a:ext cx="1371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LEVERAGE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6537960" y="4754880"/>
            <a:ext cx="47365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内容 / 产品 / AI 工作流 + 怎么收钱</a:t>
            </a:r>
            <a:endParaRPr lang="en-US" sz="1250" dirty="0"/>
          </a:p>
        </p:txBody>
      </p:sp>
      <p:sp>
        <p:nvSpPr>
          <p:cNvPr id="32" name="Text 2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3" name="Text 2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FIVE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课堂练习 &amp; 作业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想清楚,才动手。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这一节,你要产出自己的「专长定位」—— 它是后面三节课的地基。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IN-CLASS  ·  课堂练习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课堂练习(20 分钟):盘点你的杠杆与专长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1188720"/>
          </a:xfrm>
          <a:prstGeom prst="roundRect">
            <a:avLst>
              <a:gd name="adj" fmla="val 7692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201168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130" y="213741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9202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第一步 · 找专长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554480" y="228600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写下 3 件「对你像玩、对别人像工作」的事 —— 你的专长线索就藏在里面。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40080" y="3108960"/>
            <a:ext cx="5285232" cy="1691640"/>
          </a:xfrm>
          <a:prstGeom prst="roundRect">
            <a:avLst>
              <a:gd name="adj" fmla="val 54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868680" y="333756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80" y="345186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17320" y="33375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第二步 · 写定位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868680" y="3886200"/>
            <a:ext cx="4937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套用:「我帮 ___,解决 ___。」并填完专长定位画布。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6263640" y="3108960"/>
            <a:ext cx="5285232" cy="1691640"/>
          </a:xfrm>
          <a:prstGeom prst="roundRect">
            <a:avLst>
              <a:gd name="adj" fmla="val 54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492240" y="333756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540" y="345186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040880" y="33375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第三步 · 标杠杆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492240" y="3886200"/>
            <a:ext cx="4937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你现在主要靠哪种杠杆?下一步,你想加上哪一种?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640080" y="4937760"/>
            <a:ext cx="10908792" cy="594360"/>
          </a:xfrm>
          <a:prstGeom prst="roundRect">
            <a:avLst>
              <a:gd name="adj" fmla="val 12308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41248" y="504291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" y="5138928"/>
            <a:ext cx="192024" cy="19202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26464" y="4937760"/>
            <a:ext cx="99029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两两一组,互讲 60 秒。对方说不出「你凭什么不可替代」,就回去再收窄一层。</a:t>
            </a:r>
            <a:endParaRPr lang="en-US" sz="1350" dirty="0"/>
          </a:p>
        </p:txBody>
      </p:sp>
      <p:sp>
        <p:nvSpPr>
          <p:cNvPr id="23" name="Text 1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HOMEWORK  ·  课后作业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课后作业:找出你「出租时间」的地方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10908792" cy="1417320"/>
          </a:xfrm>
          <a:prstGeom prst="roundRect">
            <a:avLst>
              <a:gd name="adj" fmla="val 6452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2121408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130" y="2247138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2011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用「杠杆」的眼光,审视你的一周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554480" y="2423160"/>
            <a:ext cx="9692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列出每天 / 每周重复做的 5 件事,逐一标注:这件事是在「出租时间」,还是在「积累资产」?哪些能交给杠杆?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640080" y="34747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为什么这么做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640080" y="3840480"/>
            <a:ext cx="3419856" cy="1828800"/>
          </a:xfrm>
          <a:prstGeom prst="roundRect">
            <a:avLst>
              <a:gd name="adj" fmla="val 5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859536" y="405993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36" y="4174236"/>
            <a:ext cx="228600" cy="2286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481328" y="405993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筛出「可被杠杆替代」的事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877824" y="4663440"/>
            <a:ext cx="296265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规则越清晰的重复劳动,越适合第一批交给 AI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4384548" y="3840480"/>
            <a:ext cx="3419856" cy="1828800"/>
          </a:xfrm>
          <a:prstGeom prst="roundRect">
            <a:avLst>
              <a:gd name="adj" fmla="val 5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604004" y="405993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304" y="4174236"/>
            <a:ext cx="228600" cy="2286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5225796" y="405993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守住你的专长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4622292" y="4663440"/>
            <a:ext cx="296265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专长那部分别外包 —— 那是你不可替代的核心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8129016" y="3840480"/>
            <a:ext cx="3419856" cy="1828800"/>
          </a:xfrm>
          <a:prstGeom prst="roundRect">
            <a:avLst>
              <a:gd name="adj" fmla="val 5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8348472" y="405993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2772" y="4174236"/>
            <a:ext cx="228600" cy="2286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8970264" y="405993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为第 2 课热身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8366760" y="4663440"/>
            <a:ext cx="296265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下节课你装好 AI 助理后,第一个任务就从这份清单里挑</a:t>
            </a:r>
            <a:endParaRPr lang="en-US" sz="1150" dirty="0"/>
          </a:p>
        </p:txBody>
      </p:sp>
      <p:sp>
        <p:nvSpPr>
          <p:cNvPr id="25" name="Text 19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6" name="Text 20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1280160"/>
            <a:ext cx="3840480" cy="384048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64692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982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554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  ·  本课小结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13232" y="2103120"/>
            <a:ext cx="7498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财富靠杠杆,</a:t>
            </a:r>
            <a:endParaRPr lang="en-US" sz="33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杠杆的新形态是 AI。</a:t>
            </a:r>
            <a:endParaRPr lang="en-US" sz="3300" dirty="0"/>
          </a:p>
        </p:txBody>
      </p:sp>
      <p:sp>
        <p:nvSpPr>
          <p:cNvPr id="7" name="Text 4"/>
          <p:cNvSpPr/>
          <p:nvPr/>
        </p:nvSpPr>
        <p:spPr>
          <a:xfrm>
            <a:off x="731520" y="3611880"/>
            <a:ext cx="7223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你已经有了专长定位、看懂了三种杠杆。下一步,是给自己装上第一台「免许可杠杆机器」。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731520" y="4526280"/>
            <a:ext cx="7132320" cy="640080"/>
          </a:xfrm>
          <a:prstGeom prst="roundRect">
            <a:avLst>
              <a:gd name="adj" fmla="val 11429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932688" y="46542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4750308"/>
            <a:ext cx="192024" cy="19202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517904" y="4526280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下一课:在你电脑上,装好一个 7×24 替你干活的 AI 助理 —— OpenClaw。</a:t>
            </a:r>
            <a:endParaRPr lang="en-US" sz="1350" dirty="0"/>
          </a:p>
        </p:txBody>
      </p:sp>
      <p:sp>
        <p:nvSpPr>
          <p:cNvPr id="12" name="Shape 8"/>
          <p:cNvSpPr/>
          <p:nvPr/>
        </p:nvSpPr>
        <p:spPr>
          <a:xfrm>
            <a:off x="731520" y="5486400"/>
            <a:ext cx="4572000" cy="0"/>
          </a:xfrm>
          <a:prstGeom prst="line">
            <a:avLst/>
          </a:prstGeom>
          <a:noFill/>
          <a:ln w="12700">
            <a:solidFill>
              <a:srgbClr val="33333E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731520" y="56692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 ·   第 1 课 完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LEARN  ·  开课心法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这节课,我们不教工具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4410" y="218313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工具会过时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2788920"/>
            <a:ext cx="47548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今年最火的 AI,明年可能就换了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只学操作,你永远在追新工具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按钮记得再熟,也只是「操作员」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换个软件,就得从头再来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9224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970" y="2183130"/>
            <a:ext cx="251460" cy="2514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0488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思维不会过时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537960" y="2788920"/>
            <a:ext cx="47548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懂「为什么」,换什么工具都能上手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一套框架,能用十年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想清楚方向,工具只是执行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这才是「办学」该教给你的东西</a:t>
            </a:r>
            <a:endParaRPr lang="en-US" sz="1350" dirty="0"/>
          </a:p>
        </p:txBody>
      </p:sp>
      <p:sp>
        <p:nvSpPr>
          <p:cNvPr id="14" name="Shape 10"/>
          <p:cNvSpPr/>
          <p:nvPr/>
        </p:nvSpPr>
        <p:spPr>
          <a:xfrm>
            <a:off x="640080" y="571500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41248" y="57972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260" y="5893308"/>
            <a:ext cx="192024" cy="19202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26464" y="571500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工具留到第 2 课。今天,我们先借 Naval 的框架,把「一个人怎么做大」想透。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  ·  一个根本问题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为什么同样的时间,产出能差 100 倍?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822960"/>
          </a:xfrm>
          <a:prstGeom prst="roundRect">
            <a:avLst>
              <a:gd name="adj" fmla="val 8889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20025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2098548"/>
            <a:ext cx="192024" cy="1920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26464" y="1783080"/>
            <a:ext cx="99029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两个人都聪明、都努力、都是一天 24 小时 —— 一个年入十万,一个年入千万。差别到底在哪?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40080" y="2834640"/>
            <a:ext cx="5285232" cy="2286000"/>
          </a:xfrm>
          <a:prstGeom prst="roundRect">
            <a:avLst>
              <a:gd name="adj" fmla="val 4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868680" y="30175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常见的答案(都不对)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914400" y="3474720"/>
            <a:ext cx="47548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「他更努力」—— 可时间就那么多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「他更聪明」—— 聪明也有天花板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30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「他运气好」—— 运气不可复制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6263640" y="2834640"/>
            <a:ext cx="5285232" cy="2286000"/>
          </a:xfrm>
          <a:prstGeom prst="roundRect">
            <a:avLst>
              <a:gd name="adj" fmla="val 40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6492240" y="30175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真正的答案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6492240" y="34290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杠杆(Leverage)。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6492240" y="3977640"/>
            <a:ext cx="4846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同样的判断,有人用杠杆放大了 100 倍。这节课的主角,就是它。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640080" y="534924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—— 这正是 Naval Ravikant 用一整套框架回答的问题。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ONE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财富的真相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先把「钱」这件事想清楚。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方向错了,再多杠杆也是放大错误。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FRAMEWORK  ·  我们借谁的框架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Naval Ravikant:把「致富」拆成了可学的框架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4937760" cy="3657600"/>
          </a:xfrm>
          <a:prstGeom prst="roundRect">
            <a:avLst>
              <a:gd name="adj" fmla="val 25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19456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27048" y="21031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他是谁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2743200"/>
            <a:ext cx="438912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AngelList 联合创始人、知名天使投资人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因 2018《如何致富(无需运气)》系列广为人知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代表作《纳瓦尔宝典》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「一人公司 / 个人杠杆」思潮的代表人物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760720" y="1828800"/>
            <a:ext cx="5788152" cy="3657600"/>
          </a:xfrm>
          <a:prstGeom prst="roundRect">
            <a:avLst>
              <a:gd name="adj" fmla="val 25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5989320" y="205740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为什么这门课要用他</a:t>
            </a:r>
            <a:endParaRPr lang="en-US" sz="1450" dirty="0"/>
          </a:p>
        </p:txBody>
      </p:sp>
      <p:sp>
        <p:nvSpPr>
          <p:cNvPr id="11" name="Text 8"/>
          <p:cNvSpPr/>
          <p:nvPr/>
        </p:nvSpPr>
        <p:spPr>
          <a:xfrm>
            <a:off x="6035040" y="2697480"/>
            <a:ext cx="5303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他不讲玄学,讲「可复制的原理」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核心是:用杠杆放大你的判断 —— 而不是出卖时间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这套逻辑,正是「小而美 / 一人公司」的底层操作系统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我们今天要做的,是把他的框架,套到「AI 时代」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 1  ·  Naval 的第一课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追求「财富」,而不是金钱或地位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419856" cy="2423160"/>
          </a:xfrm>
          <a:prstGeom prst="roundRect">
            <a:avLst>
              <a:gd name="adj" fmla="val 377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075688" y="2084832"/>
            <a:ext cx="548640" cy="54864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2848" y="2221992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788920"/>
            <a:ext cx="32369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金钱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22960" y="3200400"/>
            <a:ext cx="30540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别人欠你的时间。能花,但花完就没了。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384548" y="1828800"/>
            <a:ext cx="3419856" cy="2423160"/>
          </a:xfrm>
          <a:prstGeom prst="roundRect">
            <a:avLst>
              <a:gd name="adj" fmla="val 377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5820156" y="2084832"/>
            <a:ext cx="548640" cy="54864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316" y="2221992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475988" y="2788920"/>
            <a:ext cx="32369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地位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567428" y="3200400"/>
            <a:ext cx="30540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你在排位里的位置。是零和的 —— 你上,就有人下。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8129016" y="1828800"/>
            <a:ext cx="3419856" cy="2423160"/>
          </a:xfrm>
          <a:prstGeom prst="roundRect">
            <a:avLst>
              <a:gd name="adj" fmla="val 3774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9564624" y="2084832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1784" y="2221992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220456" y="2788920"/>
            <a:ext cx="32369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财富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8311896" y="3200400"/>
            <a:ext cx="30540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你睡着时,仍在为你赚钱的资产。非零和 —— 人人可创造。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640080" y="4526280"/>
            <a:ext cx="10908792" cy="731520"/>
          </a:xfrm>
          <a:prstGeom prst="roundRect">
            <a:avLst>
              <a:gd name="adj" fmla="val 10000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41248" y="470001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" y="4796028"/>
            <a:ext cx="192024" cy="19202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26464" y="4526280"/>
            <a:ext cx="99029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小而美的目标不是「显得成功」,而是建立能为你产出的资产 —— 最终买回你的自由。</a:t>
            </a:r>
            <a:endParaRPr lang="en-US" sz="1450" dirty="0"/>
          </a:p>
        </p:txBody>
      </p:sp>
      <p:sp>
        <p:nvSpPr>
          <p:cNvPr id="23" name="Shape 17"/>
          <p:cNvSpPr/>
          <p:nvPr/>
        </p:nvSpPr>
        <p:spPr>
          <a:xfrm>
            <a:off x="640080" y="544068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841248" y="55229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618988"/>
            <a:ext cx="192024" cy="192024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426464" y="544068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你现在做的事,是在「赚一次性的钱」,还是在「积累会持续产出的资产」?</a:t>
            </a:r>
            <a:endParaRPr lang="en-US" sz="1100" dirty="0"/>
          </a:p>
        </p:txBody>
      </p:sp>
      <p:sp>
        <p:nvSpPr>
          <p:cNvPr id="27" name="Text 2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8" name="Text 2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 2  ·  时间的陷阱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出卖时间,换不来真正的自由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566160"/>
          </a:xfrm>
          <a:prstGeom prst="roundRect">
            <a:avLst>
              <a:gd name="adj" fmla="val 2564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4410" y="218313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按时间收费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2788920"/>
            <a:ext cx="47548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收入 = 时薪 × 小时,天花板很硬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你不在场,收入就停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想多赚,只能更累 / 熬更晚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BFBFC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本质上,你把自己「租」了出去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285232" cy="3566160"/>
          </a:xfrm>
          <a:prstGeom prst="roundRect">
            <a:avLst>
              <a:gd name="adj" fmla="val 2564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9224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970" y="2183130"/>
            <a:ext cx="251460" cy="2514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0488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用脑子赚钱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537960" y="2788920"/>
            <a:ext cx="47548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做一次,能反复产出(资产、产品)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收入与「你在不在场」脱钩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想多赚,靠加杠杆,而不是加班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这,才是通往自由的路</a:t>
            </a:r>
            <a:endParaRPr lang="en-US" sz="1350" dirty="0"/>
          </a:p>
        </p:txBody>
      </p:sp>
      <p:sp>
        <p:nvSpPr>
          <p:cNvPr id="14" name="Shape 10"/>
          <p:cNvSpPr/>
          <p:nvPr/>
        </p:nvSpPr>
        <p:spPr>
          <a:xfrm>
            <a:off x="640080" y="5577840"/>
            <a:ext cx="10908792" cy="594360"/>
          </a:xfrm>
          <a:prstGeom prst="roundRect">
            <a:avLst>
              <a:gd name="adj" fmla="val 12308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41248" y="56829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260" y="5779008"/>
            <a:ext cx="192024" cy="19202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26464" y="5577840"/>
            <a:ext cx="99029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Naval 的提醒:你不会靠「出租时间」致富。要让产出,和你的在场解绑。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TWO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三种杠杆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这是整套框架的核心。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看懂三种杠杆,你就看懂了 AI 为什么是这个时代的机会。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第1课 小而美创业的时代(Naval 框架)</dc:title>
  <dc:subject>PptxGenJS Presentation</dc:subject>
  <dc:creator>Capricorn Business School</dc:creator>
  <cp:lastModifiedBy>Capricorn Business School</cp:lastModifiedBy>
  <cp:revision>1</cp:revision>
  <dcterms:created xsi:type="dcterms:W3CDTF">2026-06-15T14:23:40Z</dcterms:created>
  <dcterms:modified xsi:type="dcterms:W3CDTF">2026-06-15T14:23:40Z</dcterms:modified>
</cp:coreProperties>
</file>