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slideMasters/slideMaster24.xml" ContentType="application/vnd.openxmlformats-officedocument.presentationml.slideMaster+xml"/>
  <Override PartName="/ppt/slides/slide24.xml" ContentType="application/vnd.openxmlformats-officedocument.presentationml.slide+xml"/>
  <Override PartName="/ppt/slideMasters/slideMaster25.xml" ContentType="application/vnd.openxmlformats-officedocument.presentationml.slideMaster+xml"/>
  <Override PartName="/ppt/slides/slide25.xml" ContentType="application/vnd.openxmlformats-officedocument.presentationml.slide+xml"/>
  <Override PartName="/ppt/slideMasters/slideMaster26.xml" ContentType="application/vnd.openxmlformats-officedocument.presentationml.slideMaster+xml"/>
  <Override PartName="/ppt/slides/slide26.xml" ContentType="application/vnd.openxmlformats-officedocument.presentationml.slide+xml"/>
  <Override PartName="/ppt/slideMasters/slideMaster27.xml" ContentType="application/vnd.openxmlformats-officedocument.presentationml.slideMaster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notesMasterIdLst>
    <p:notesMasterId r:id="rId29"/>
  </p:notesMasterIdLst>
  <p:sldSz cx="12188952" cy="6858000"/>
  <p:notesSz cx="6858000" cy="12188952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notesMaster" Target="notesMasters/notesMaster1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3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2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3.xml"/>
		</Relationships>
</file>

<file path=ppt/notesSlides/_rels/notesSlide2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4.xml"/>
		</Relationships>
</file>

<file path=ppt/notesSlides/_rels/notesSlide2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5.xml"/>
		</Relationships>
</file>

<file path=ppt/notesSlides/_rels/notesSlide2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6.xml"/>
		</Relationships>
</file>

<file path=ppt/notesSlides/_rels/notesSlide2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7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image" Target="../media/image-20-4.png"/><Relationship Id="rId5" Type="http://schemas.openxmlformats.org/officeDocument/2006/relationships/image" Target="../media/image-2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2-1.png"/><Relationship Id="rId2" Type="http://schemas.openxmlformats.org/officeDocument/2006/relationships/image" Target="../media/image-22-2.png"/><Relationship Id="rId3" Type="http://schemas.openxmlformats.org/officeDocument/2006/relationships/image" Target="../media/image-22-3.png"/><Relationship Id="rId4" Type="http://schemas.openxmlformats.org/officeDocument/2006/relationships/image" Target="../media/image-22-4.png"/><Relationship Id="rId5" Type="http://schemas.openxmlformats.org/officeDocument/2006/relationships/image" Target="../media/image-2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3-1.png"/><Relationship Id="rId2" Type="http://schemas.openxmlformats.org/officeDocument/2006/relationships/image" Target="../media/image-2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5-1.png"/><Relationship Id="rId2" Type="http://schemas.openxmlformats.org/officeDocument/2006/relationships/image" Target="../media/image-25-2.png"/><Relationship Id="rId3" Type="http://schemas.openxmlformats.org/officeDocument/2006/relationships/image" Target="../media/image-2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6-1.png"/><Relationship Id="rId2" Type="http://schemas.openxmlformats.org/officeDocument/2006/relationships/image" Target="../media/image-26-2.png"/><Relationship Id="rId3" Type="http://schemas.openxmlformats.org/officeDocument/2006/relationships/image" Target="../media/image-26-3.png"/><Relationship Id="rId4" Type="http://schemas.openxmlformats.org/officeDocument/2006/relationships/image" Target="../media/image-26-4.png"/><Relationship Id="rId5" Type="http://schemas.openxmlformats.org/officeDocument/2006/relationships/image" Target="../media/image-2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7-1.png"/><Relationship Id="rId2" Type="http://schemas.openxmlformats.org/officeDocument/2006/relationships/image" Target="../media/image-2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229600" y="1005840"/>
            <a:ext cx="4206240" cy="4206240"/>
          </a:xfrm>
          <a:prstGeom prst="ellipse">
            <a:avLst/>
          </a:prstGeom>
          <a:solidFill>
            <a:srgbClr val="191920"/>
          </a:solidFill>
          <a:ln/>
        </p:spPr>
      </p:sp>
      <p:sp>
        <p:nvSpPr>
          <p:cNvPr id="3" name="Shape 1"/>
          <p:cNvSpPr/>
          <p:nvPr/>
        </p:nvSpPr>
        <p:spPr>
          <a:xfrm>
            <a:off x="9646920" y="2423160"/>
            <a:ext cx="1371600" cy="1371600"/>
          </a:xfrm>
          <a:prstGeom prst="ellipse">
            <a:avLst/>
          </a:prstGeom>
          <a:solidFill>
            <a:srgbClr val="22222B"/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89820" y="2766060"/>
            <a:ext cx="685800" cy="6858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731520" y="8686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50" kern="0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 训练营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731520" y="182880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spc="3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第 2 课</a:t>
            </a:r>
            <a:endParaRPr lang="en-US" sz="1500" dirty="0"/>
          </a:p>
        </p:txBody>
      </p:sp>
      <p:sp>
        <p:nvSpPr>
          <p:cNvPr id="7" name="Text 4"/>
          <p:cNvSpPr/>
          <p:nvPr/>
        </p:nvSpPr>
        <p:spPr>
          <a:xfrm>
            <a:off x="713232" y="2240280"/>
            <a:ext cx="7680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认识你的 AI 私人助理</a:t>
            </a:r>
            <a:endParaRPr lang="en-US" sz="4200" dirty="0"/>
          </a:p>
        </p:txBody>
      </p:sp>
      <p:sp>
        <p:nvSpPr>
          <p:cNvPr id="8" name="Text 5"/>
          <p:cNvSpPr/>
          <p:nvPr/>
        </p:nvSpPr>
        <p:spPr>
          <a:xfrm>
            <a:off x="731520" y="320040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FBBF24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OpenClaw 上手</a:t>
            </a:r>
            <a:endParaRPr lang="en-US" sz="2200" dirty="0"/>
          </a:p>
        </p:txBody>
      </p:sp>
      <p:sp>
        <p:nvSpPr>
          <p:cNvPr id="9" name="Text 6"/>
          <p:cNvSpPr/>
          <p:nvPr/>
        </p:nvSpPr>
        <p:spPr>
          <a:xfrm>
            <a:off x="731520" y="3794760"/>
            <a:ext cx="7132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从零开始,在你自己的电脑上装好一个 7×24 主动干活的助理。</a:t>
            </a:r>
            <a:endParaRPr lang="en-US" sz="1400" dirty="0"/>
          </a:p>
        </p:txBody>
      </p:sp>
      <p:sp>
        <p:nvSpPr>
          <p:cNvPr id="10" name="Shape 7"/>
          <p:cNvSpPr/>
          <p:nvPr/>
        </p:nvSpPr>
        <p:spPr>
          <a:xfrm>
            <a:off x="731520" y="4480560"/>
            <a:ext cx="1554480" cy="310896"/>
          </a:xfrm>
          <a:prstGeom prst="roundRect">
            <a:avLst>
              <a:gd name="adj" fmla="val 14706"/>
            </a:avLst>
          </a:prstGeom>
          <a:solidFill>
            <a:srgbClr val="22222B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731520" y="4480560"/>
            <a:ext cx="15544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时长 2 小时</a:t>
            </a:r>
            <a:endParaRPr lang="en-US" sz="1050" dirty="0"/>
          </a:p>
        </p:txBody>
      </p:sp>
      <p:sp>
        <p:nvSpPr>
          <p:cNvPr id="12" name="Shape 9"/>
          <p:cNvSpPr/>
          <p:nvPr/>
        </p:nvSpPr>
        <p:spPr>
          <a:xfrm>
            <a:off x="2423160" y="4480560"/>
            <a:ext cx="1463040" cy="310896"/>
          </a:xfrm>
          <a:prstGeom prst="roundRect">
            <a:avLst>
              <a:gd name="adj" fmla="val 14706"/>
            </a:avLst>
          </a:prstGeom>
          <a:solidFill>
            <a:srgbClr val="22222B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2423160" y="4480560"/>
            <a:ext cx="1463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动手安装</a:t>
            </a:r>
            <a:endParaRPr lang="en-US" sz="1050" dirty="0"/>
          </a:p>
        </p:txBody>
      </p:sp>
      <p:sp>
        <p:nvSpPr>
          <p:cNvPr id="14" name="Shape 11"/>
          <p:cNvSpPr/>
          <p:nvPr/>
        </p:nvSpPr>
        <p:spPr>
          <a:xfrm>
            <a:off x="4023360" y="4480560"/>
            <a:ext cx="1280160" cy="310896"/>
          </a:xfrm>
          <a:prstGeom prst="roundRect">
            <a:avLst>
              <a:gd name="adj" fmla="val 14706"/>
            </a:avLst>
          </a:prstGeom>
          <a:solidFill>
            <a:srgbClr val="22222B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4023360" y="4480560"/>
            <a:ext cx="12801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含实操</a:t>
            </a:r>
            <a:endParaRPr lang="en-US" sz="1050" dirty="0"/>
          </a:p>
        </p:txBody>
      </p:sp>
      <p:sp>
        <p:nvSpPr>
          <p:cNvPr id="16" name="Shape 13"/>
          <p:cNvSpPr/>
          <p:nvPr/>
        </p:nvSpPr>
        <p:spPr>
          <a:xfrm>
            <a:off x="731520" y="5212080"/>
            <a:ext cx="4572000" cy="0"/>
          </a:xfrm>
          <a:prstGeom prst="line">
            <a:avLst/>
          </a:prstGeom>
          <a:noFill/>
          <a:ln w="12700">
            <a:solidFill>
              <a:srgbClr val="33333E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731520" y="53949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讲师  </a:t>
            </a:r>
            <a:pPr indent="0" marL="0">
              <a:buNone/>
            </a:pPr>
            <a:r>
              <a:rPr lang="en-US" sz="1100" b="1" dirty="0">
                <a:solidFill>
                  <a:srgbClr val="F6F6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Michael (Kuang Xu)</a:t>
            </a:r>
            <a:pPr indent="0" marL="0">
              <a:buNone/>
            </a:pPr>
            <a:r>
              <a:rPr lang="en-US" sz="110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|   Capricorn Business School · Optivise AI</a:t>
            </a:r>
            <a:endParaRPr lang="en-US" sz="1100" dirty="0"/>
          </a:p>
        </p:txBody>
      </p:sp>
      <p:sp>
        <p:nvSpPr>
          <p:cNvPr id="18" name="Text 15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19" name="Text 16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823960" y="1371600"/>
            <a:ext cx="3657600" cy="3657600"/>
          </a:xfrm>
          <a:prstGeom prst="ellipse">
            <a:avLst/>
          </a:prstGeom>
          <a:solidFill>
            <a:srgbClr val="191920"/>
          </a:solidFill>
          <a:ln/>
        </p:spPr>
      </p:sp>
      <p:sp>
        <p:nvSpPr>
          <p:cNvPr id="3" name="Shape 1"/>
          <p:cNvSpPr/>
          <p:nvPr/>
        </p:nvSpPr>
        <p:spPr>
          <a:xfrm>
            <a:off x="9966960" y="2514600"/>
            <a:ext cx="1371600" cy="1371600"/>
          </a:xfrm>
          <a:prstGeom prst="ellipse">
            <a:avLst/>
          </a:prstGeom>
          <a:solidFill>
            <a:srgbClr val="22222B"/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09860" y="2857500"/>
            <a:ext cx="685800" cy="6858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40080" y="2148840"/>
            <a:ext cx="5943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3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TWO</a:t>
            </a:r>
            <a:endParaRPr lang="en-US" sz="1300" dirty="0"/>
          </a:p>
        </p:txBody>
      </p:sp>
      <p:sp>
        <p:nvSpPr>
          <p:cNvPr id="6" name="Text 3"/>
          <p:cNvSpPr/>
          <p:nvPr/>
        </p:nvSpPr>
        <p:spPr>
          <a:xfrm>
            <a:off x="594360" y="2331720"/>
            <a:ext cx="21945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0" b="1" dirty="0">
                <a:solidFill>
                  <a:srgbClr val="201E1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02</a:t>
            </a:r>
            <a:endParaRPr lang="en-US" sz="12000" dirty="0"/>
          </a:p>
        </p:txBody>
      </p:sp>
      <p:sp>
        <p:nvSpPr>
          <p:cNvPr id="7" name="Text 4"/>
          <p:cNvSpPr/>
          <p:nvPr/>
        </p:nvSpPr>
        <p:spPr>
          <a:xfrm>
            <a:off x="2423160" y="2651760"/>
            <a:ext cx="4206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300" b="1" dirty="0">
                <a:solidFill>
                  <a:srgbClr val="F6F6F3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它怎么运转</a:t>
            </a:r>
            <a:endParaRPr lang="en-US" sz="3300" dirty="0"/>
          </a:p>
        </p:txBody>
      </p:sp>
      <p:sp>
        <p:nvSpPr>
          <p:cNvPr id="8" name="Shape 5"/>
          <p:cNvSpPr/>
          <p:nvPr/>
        </p:nvSpPr>
        <p:spPr>
          <a:xfrm>
            <a:off x="640080" y="3886200"/>
            <a:ext cx="2743200" cy="0"/>
          </a:xfrm>
          <a:prstGeom prst="line">
            <a:avLst/>
          </a:prstGeom>
          <a:noFill/>
          <a:ln w="25400">
            <a:solidFill>
              <a:srgbClr val="F5A623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640080" y="4114800"/>
            <a:ext cx="6035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装之前,先建立一张「心智地图」。</a:t>
            </a:r>
            <a:endParaRPr lang="en-US" sz="1400" dirty="0"/>
          </a:p>
          <a:p>
            <a:pPr algn="l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看懂这条链路,后面装配置时你才不会迷路。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IT WORKS  ·  运转方式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一条主线:你 → 网关 → Agent → 你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2286000"/>
            <a:ext cx="2395728" cy="1828800"/>
          </a:xfrm>
          <a:prstGeom prst="roundRect">
            <a:avLst>
              <a:gd name="adj" fmla="val 5000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1472184" y="2542032"/>
            <a:ext cx="548640" cy="548640"/>
          </a:xfrm>
          <a:prstGeom prst="ellipse">
            <a:avLst/>
          </a:prstGeom>
          <a:solidFill>
            <a:srgbClr val="22222B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09344" y="2679192"/>
            <a:ext cx="274320" cy="2743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640080" y="3200400"/>
            <a:ext cx="221284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你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640080" y="3520440"/>
            <a:ext cx="221284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10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在 Telegram /</a:t>
            </a:r>
            <a:endParaRPr lang="en-US" sz="1050" dirty="0"/>
          </a:p>
          <a:p>
            <a:pPr algn="ctr" indent="0" marL="0">
              <a:lnSpc>
                <a:spcPct val="105000"/>
              </a:lnSpc>
              <a:buNone/>
            </a:pPr>
            <a:r>
              <a:rPr lang="en-US" sz="10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微信发一句话</a:t>
            </a:r>
            <a:endParaRPr lang="en-US" sz="1050" dirty="0"/>
          </a:p>
        </p:txBody>
      </p:sp>
      <p:sp>
        <p:nvSpPr>
          <p:cNvPr id="9" name="Shape 6"/>
          <p:cNvSpPr/>
          <p:nvPr/>
        </p:nvSpPr>
        <p:spPr>
          <a:xfrm>
            <a:off x="3017520" y="3200400"/>
            <a:ext cx="356616" cy="0"/>
          </a:xfrm>
          <a:prstGeom prst="line">
            <a:avLst/>
          </a:prstGeom>
          <a:noFill/>
          <a:ln w="19050">
            <a:solidFill>
              <a:srgbClr val="F5A623"/>
            </a:solidFill>
            <a:prstDash val="solid"/>
            <a:tailEnd type="triangle"/>
          </a:ln>
        </p:spPr>
      </p:sp>
      <p:sp>
        <p:nvSpPr>
          <p:cNvPr id="10" name="Shape 7"/>
          <p:cNvSpPr/>
          <p:nvPr/>
        </p:nvSpPr>
        <p:spPr>
          <a:xfrm>
            <a:off x="3447288" y="2286000"/>
            <a:ext cx="2395728" cy="1828800"/>
          </a:xfrm>
          <a:prstGeom prst="roundRect">
            <a:avLst>
              <a:gd name="adj" fmla="val 5000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4370832" y="2542032"/>
            <a:ext cx="548640" cy="548640"/>
          </a:xfrm>
          <a:prstGeom prst="ellipse">
            <a:avLst/>
          </a:prstGeom>
          <a:solidFill>
            <a:srgbClr val="22222B"/>
          </a:solidFill>
          <a:ln/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992" y="2679192"/>
            <a:ext cx="274320" cy="27432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3538728" y="3200400"/>
            <a:ext cx="221284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Gateway 网关</a:t>
            </a:r>
            <a:endParaRPr lang="en-US" sz="1400" dirty="0"/>
          </a:p>
        </p:txBody>
      </p:sp>
      <p:sp>
        <p:nvSpPr>
          <p:cNvPr id="14" name="Text 10"/>
          <p:cNvSpPr/>
          <p:nvPr/>
        </p:nvSpPr>
        <p:spPr>
          <a:xfrm>
            <a:off x="3538728" y="3520440"/>
            <a:ext cx="221284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10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本地控制中心</a:t>
            </a:r>
            <a:endParaRPr lang="en-US" sz="1050" dirty="0"/>
          </a:p>
          <a:p>
            <a:pPr algn="ctr" indent="0" marL="0">
              <a:lnSpc>
                <a:spcPct val="105000"/>
              </a:lnSpc>
              <a:buNone/>
            </a:pPr>
            <a:r>
              <a:rPr lang="en-US" sz="10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统一管理会话 / 调度</a:t>
            </a:r>
            <a:endParaRPr lang="en-US" sz="1050" dirty="0"/>
          </a:p>
        </p:txBody>
      </p:sp>
      <p:sp>
        <p:nvSpPr>
          <p:cNvPr id="15" name="Shape 11"/>
          <p:cNvSpPr/>
          <p:nvPr/>
        </p:nvSpPr>
        <p:spPr>
          <a:xfrm>
            <a:off x="5916168" y="3200400"/>
            <a:ext cx="356616" cy="0"/>
          </a:xfrm>
          <a:prstGeom prst="line">
            <a:avLst/>
          </a:prstGeom>
          <a:noFill/>
          <a:ln w="19050">
            <a:solidFill>
              <a:srgbClr val="F5A623"/>
            </a:solidFill>
            <a:prstDash val="solid"/>
            <a:tailEnd type="triangle"/>
          </a:ln>
        </p:spPr>
      </p:sp>
      <p:sp>
        <p:nvSpPr>
          <p:cNvPr id="16" name="Shape 12"/>
          <p:cNvSpPr/>
          <p:nvPr/>
        </p:nvSpPr>
        <p:spPr>
          <a:xfrm>
            <a:off x="6345936" y="2286000"/>
            <a:ext cx="2395728" cy="1828800"/>
          </a:xfrm>
          <a:prstGeom prst="roundRect">
            <a:avLst>
              <a:gd name="adj" fmla="val 5000"/>
            </a:avLst>
          </a:prstGeom>
          <a:solidFill>
            <a:srgbClr val="1E1E26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7" name="Shape 13"/>
          <p:cNvSpPr/>
          <p:nvPr/>
        </p:nvSpPr>
        <p:spPr>
          <a:xfrm>
            <a:off x="7269480" y="2542032"/>
            <a:ext cx="548640" cy="54864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6640" y="2679192"/>
            <a:ext cx="274320" cy="274320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6437376" y="3200400"/>
            <a:ext cx="221284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Agent</a:t>
            </a:r>
            <a:endParaRPr lang="en-US" sz="1400" dirty="0"/>
          </a:p>
        </p:txBody>
      </p:sp>
      <p:sp>
        <p:nvSpPr>
          <p:cNvPr id="20" name="Text 15"/>
          <p:cNvSpPr/>
          <p:nvPr/>
        </p:nvSpPr>
        <p:spPr>
          <a:xfrm>
            <a:off x="6437376" y="3520440"/>
            <a:ext cx="221284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10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读你的工作区</a:t>
            </a:r>
            <a:endParaRPr lang="en-US" sz="1050" dirty="0"/>
          </a:p>
          <a:p>
            <a:pPr algn="ctr" indent="0" marL="0">
              <a:lnSpc>
                <a:spcPct val="105000"/>
              </a:lnSpc>
              <a:buNone/>
            </a:pPr>
            <a:r>
              <a:rPr lang="en-US" sz="10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调模型 + 用工具</a:t>
            </a:r>
            <a:endParaRPr lang="en-US" sz="1050" dirty="0"/>
          </a:p>
        </p:txBody>
      </p:sp>
      <p:sp>
        <p:nvSpPr>
          <p:cNvPr id="21" name="Shape 16"/>
          <p:cNvSpPr/>
          <p:nvPr/>
        </p:nvSpPr>
        <p:spPr>
          <a:xfrm>
            <a:off x="8814816" y="3200400"/>
            <a:ext cx="356616" cy="0"/>
          </a:xfrm>
          <a:prstGeom prst="line">
            <a:avLst/>
          </a:prstGeom>
          <a:noFill/>
          <a:ln w="19050">
            <a:solidFill>
              <a:srgbClr val="F5A623"/>
            </a:solidFill>
            <a:prstDash val="solid"/>
            <a:tailEnd type="triangle"/>
          </a:ln>
        </p:spPr>
      </p:sp>
      <p:sp>
        <p:nvSpPr>
          <p:cNvPr id="22" name="Shape 17"/>
          <p:cNvSpPr/>
          <p:nvPr/>
        </p:nvSpPr>
        <p:spPr>
          <a:xfrm>
            <a:off x="9244584" y="2286000"/>
            <a:ext cx="2395728" cy="1828800"/>
          </a:xfrm>
          <a:prstGeom prst="roundRect">
            <a:avLst>
              <a:gd name="adj" fmla="val 5000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23" name="Shape 18"/>
          <p:cNvSpPr/>
          <p:nvPr/>
        </p:nvSpPr>
        <p:spPr>
          <a:xfrm>
            <a:off x="10168128" y="2542032"/>
            <a:ext cx="548640" cy="548640"/>
          </a:xfrm>
          <a:prstGeom prst="ellipse">
            <a:avLst/>
          </a:prstGeom>
          <a:solidFill>
            <a:srgbClr val="22222B"/>
          </a:solidFill>
          <a:ln/>
        </p:spPr>
      </p:sp>
      <p:pic>
        <p:nvPicPr>
          <p:cNvPr id="24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05288" y="2679192"/>
            <a:ext cx="274320" cy="274320"/>
          </a:xfrm>
          <a:prstGeom prst="rect">
            <a:avLst/>
          </a:prstGeom>
        </p:spPr>
      </p:pic>
      <p:sp>
        <p:nvSpPr>
          <p:cNvPr id="25" name="Text 19"/>
          <p:cNvSpPr/>
          <p:nvPr/>
        </p:nvSpPr>
        <p:spPr>
          <a:xfrm>
            <a:off x="9336024" y="3200400"/>
            <a:ext cx="221284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结果</a:t>
            </a:r>
            <a:endParaRPr lang="en-US" sz="1400" dirty="0"/>
          </a:p>
        </p:txBody>
      </p:sp>
      <p:sp>
        <p:nvSpPr>
          <p:cNvPr id="26" name="Text 20"/>
          <p:cNvSpPr/>
          <p:nvPr/>
        </p:nvSpPr>
        <p:spPr>
          <a:xfrm>
            <a:off x="9336024" y="3520440"/>
            <a:ext cx="221284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10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回到你的聊天窗口</a:t>
            </a:r>
            <a:endParaRPr lang="en-US" sz="1050" dirty="0"/>
          </a:p>
          <a:p>
            <a:pPr algn="ctr" indent="0" marL="0">
              <a:lnSpc>
                <a:spcPct val="105000"/>
              </a:lnSpc>
              <a:buNone/>
            </a:pPr>
            <a:r>
              <a:rPr lang="en-US" sz="10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或产出文件 / 完成动作</a:t>
            </a:r>
            <a:endParaRPr lang="en-US" sz="1050" dirty="0"/>
          </a:p>
        </p:txBody>
      </p:sp>
      <p:sp>
        <p:nvSpPr>
          <p:cNvPr id="27" name="Shape 21"/>
          <p:cNvSpPr/>
          <p:nvPr/>
        </p:nvSpPr>
        <p:spPr>
          <a:xfrm>
            <a:off x="640080" y="4892040"/>
            <a:ext cx="10908792" cy="777240"/>
          </a:xfrm>
          <a:prstGeom prst="roundRect">
            <a:avLst>
              <a:gd name="adj" fmla="val 9412"/>
            </a:avLst>
          </a:prstGeom>
          <a:solidFill>
            <a:srgbClr val="1A160C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28" name="Shape 22"/>
          <p:cNvSpPr/>
          <p:nvPr/>
        </p:nvSpPr>
        <p:spPr>
          <a:xfrm>
            <a:off x="841248" y="5088636"/>
            <a:ext cx="384048" cy="384048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29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7260" y="5184648"/>
            <a:ext cx="192024" cy="192024"/>
          </a:xfrm>
          <a:prstGeom prst="rect">
            <a:avLst/>
          </a:prstGeom>
        </p:spPr>
      </p:pic>
      <p:sp>
        <p:nvSpPr>
          <p:cNvPr id="30" name="Text 23"/>
          <p:cNvSpPr/>
          <p:nvPr/>
        </p:nvSpPr>
        <p:spPr>
          <a:xfrm>
            <a:off x="1426464" y="4892040"/>
            <a:ext cx="990295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1400" b="1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心跳(Heartbeat):即使没人发消息,OpenClaw 也每隔约 30 分钟「醒来」一次,执行你预设的定时任务。</a:t>
            </a:r>
            <a:endParaRPr lang="en-US" sz="1400" dirty="0"/>
          </a:p>
        </p:txBody>
      </p:sp>
      <p:sp>
        <p:nvSpPr>
          <p:cNvPr id="31" name="Text 24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32" name="Text 25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HEARTBEAT  ·  心跳机制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它为什么能「主动」找你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828800"/>
            <a:ext cx="5285232" cy="3840480"/>
          </a:xfrm>
          <a:prstGeom prst="roundRect">
            <a:avLst>
              <a:gd name="adj" fmla="val 2381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68680" y="2057400"/>
            <a:ext cx="502920" cy="50292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4410" y="2183130"/>
            <a:ext cx="251460" cy="2514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481328" y="2075688"/>
            <a:ext cx="4389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每约 30 分钟,醒来一次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914400" y="2697480"/>
            <a:ext cx="4754880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228600" indent="-228600">
              <a:lnSpc>
                <a:spcPct val="112000"/>
              </a:lnSpc>
              <a:spcAft>
                <a:spcPts val="1000"/>
              </a:spcAft>
              <a:buSzPct val="100000"/>
              <a:buChar char="–"/>
            </a:pPr>
            <a:r>
              <a:rPr lang="en-US" sz="13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不需要你发消息,它自己会跑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1000"/>
              </a:spcAft>
              <a:buSzPct val="100000"/>
              <a:buChar char="–"/>
            </a:pPr>
            <a:r>
              <a:rPr lang="en-US" sz="13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每次醒来,读一遍你的定时任务清单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1000"/>
              </a:spcAft>
              <a:buSzPct val="100000"/>
              <a:buChar char="–"/>
            </a:pPr>
            <a:r>
              <a:rPr lang="en-US" sz="13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到点就执行:播报、提醒、汇总…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1000"/>
              </a:spcAft>
              <a:buSzPct val="100000"/>
              <a:buChar char="–"/>
            </a:pPr>
            <a:r>
              <a:rPr lang="en-US" sz="13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这就是它像「员工」而不是「工具」的原因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6263640" y="1828800"/>
            <a:ext cx="5285232" cy="3840480"/>
          </a:xfrm>
          <a:prstGeom prst="roundRect">
            <a:avLst>
              <a:gd name="adj" fmla="val 2381"/>
            </a:avLst>
          </a:prstGeom>
          <a:solidFill>
            <a:srgbClr val="1E1E26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6492240" y="205740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5A62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一句话区分</a:t>
            </a:r>
            <a:endParaRPr lang="en-US" sz="1300" dirty="0"/>
          </a:p>
        </p:txBody>
      </p:sp>
      <p:sp>
        <p:nvSpPr>
          <p:cNvPr id="11" name="Shape 8"/>
          <p:cNvSpPr/>
          <p:nvPr/>
        </p:nvSpPr>
        <p:spPr>
          <a:xfrm>
            <a:off x="6492240" y="2514600"/>
            <a:ext cx="4828032" cy="1280160"/>
          </a:xfrm>
          <a:prstGeom prst="roundRect">
            <a:avLst>
              <a:gd name="adj" fmla="val 7143"/>
            </a:avLst>
          </a:prstGeom>
          <a:solidFill>
            <a:srgbClr val="191920"/>
          </a:solidFill>
          <a:ln w="12700">
            <a:solidFill>
              <a:srgbClr val="D9624E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6720840" y="2606040"/>
            <a:ext cx="43891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300" b="1" dirty="0">
                <a:solidFill>
                  <a:srgbClr val="D9624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被动工具  </a:t>
            </a:r>
            <a:pPr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你问,它才答。</a:t>
            </a:r>
            <a:endParaRPr lang="en-US" sz="13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你不开口,它就静止。</a:t>
            </a:r>
            <a:endParaRPr lang="en-US" sz="1300" dirty="0"/>
          </a:p>
        </p:txBody>
      </p:sp>
      <p:sp>
        <p:nvSpPr>
          <p:cNvPr id="13" name="Shape 10"/>
          <p:cNvSpPr/>
          <p:nvPr/>
        </p:nvSpPr>
        <p:spPr>
          <a:xfrm>
            <a:off x="6492240" y="3931920"/>
            <a:ext cx="4828032" cy="1417320"/>
          </a:xfrm>
          <a:prstGeom prst="roundRect">
            <a:avLst>
              <a:gd name="adj" fmla="val 6452"/>
            </a:avLst>
          </a:prstGeom>
          <a:solidFill>
            <a:srgbClr val="191920"/>
          </a:solidFill>
          <a:ln w="12700">
            <a:solidFill>
              <a:srgbClr val="3FB27F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6720840" y="4041648"/>
            <a:ext cx="438912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300" b="1" dirty="0">
                <a:solidFill>
                  <a:srgbClr val="3FB27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主动助理  </a:t>
            </a:r>
            <a:pPr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有心跳,它会自己醒来、</a:t>
            </a:r>
            <a:endParaRPr lang="en-US" sz="13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按你定的规矩,主动替你办事。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16" name="Text 13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LIFECYCLE  ·  一次对话的生命周期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你发一句话,背后发生了什么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874520"/>
            <a:ext cx="10908792" cy="786384"/>
          </a:xfrm>
          <a:prstGeom prst="roundRect">
            <a:avLst>
              <a:gd name="adj" fmla="val 11628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68680" y="2039112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sp>
        <p:nvSpPr>
          <p:cNvPr id="6" name="Text 4"/>
          <p:cNvSpPr/>
          <p:nvPr/>
        </p:nvSpPr>
        <p:spPr>
          <a:xfrm>
            <a:off x="868680" y="202996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4141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1508760" y="1920240"/>
            <a:ext cx="393192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你在频道发消息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5577840" y="2020824"/>
            <a:ext cx="0" cy="493776"/>
          </a:xfrm>
          <a:prstGeom prst="line">
            <a:avLst/>
          </a:prstGeom>
          <a:noFill/>
          <a:ln w="9525">
            <a:solidFill>
              <a:srgbClr val="33333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806440" y="1920240"/>
            <a:ext cx="571500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「帮我把今天的会都列出来」—— 经 Telegram / 微信进入网关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640080" y="2743200"/>
            <a:ext cx="10908792" cy="786384"/>
          </a:xfrm>
          <a:prstGeom prst="roundRect">
            <a:avLst>
              <a:gd name="adj" fmla="val 11628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868680" y="2907792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sp>
        <p:nvSpPr>
          <p:cNvPr id="12" name="Text 10"/>
          <p:cNvSpPr/>
          <p:nvPr/>
        </p:nvSpPr>
        <p:spPr>
          <a:xfrm>
            <a:off x="868680" y="289864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4141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1508760" y="2788920"/>
            <a:ext cx="393192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网关接住、起一个会话</a:t>
            </a:r>
            <a:endParaRPr lang="en-US" sz="1350" dirty="0"/>
          </a:p>
        </p:txBody>
      </p:sp>
      <p:sp>
        <p:nvSpPr>
          <p:cNvPr id="14" name="Shape 12"/>
          <p:cNvSpPr/>
          <p:nvPr/>
        </p:nvSpPr>
        <p:spPr>
          <a:xfrm>
            <a:off x="5577840" y="2889504"/>
            <a:ext cx="0" cy="493776"/>
          </a:xfrm>
          <a:prstGeom prst="line">
            <a:avLst/>
          </a:prstGeom>
          <a:noFill/>
          <a:ln w="9525">
            <a:solidFill>
              <a:srgbClr val="33333E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806440" y="2788920"/>
            <a:ext cx="571500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Gateway 注入你的工作区文件(身份、规则、记忆)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40080" y="3611880"/>
            <a:ext cx="10908792" cy="786384"/>
          </a:xfrm>
          <a:prstGeom prst="roundRect">
            <a:avLst>
              <a:gd name="adj" fmla="val 11628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68680" y="3776472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sp>
        <p:nvSpPr>
          <p:cNvPr id="18" name="Text 16"/>
          <p:cNvSpPr/>
          <p:nvPr/>
        </p:nvSpPr>
        <p:spPr>
          <a:xfrm>
            <a:off x="868680" y="376732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4141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1508760" y="3657600"/>
            <a:ext cx="393192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Agent 思考并调用工具</a:t>
            </a:r>
            <a:endParaRPr lang="en-US" sz="1350" dirty="0"/>
          </a:p>
        </p:txBody>
      </p:sp>
      <p:sp>
        <p:nvSpPr>
          <p:cNvPr id="20" name="Shape 18"/>
          <p:cNvSpPr/>
          <p:nvPr/>
        </p:nvSpPr>
        <p:spPr>
          <a:xfrm>
            <a:off x="5577840" y="3758184"/>
            <a:ext cx="0" cy="493776"/>
          </a:xfrm>
          <a:prstGeom prst="line">
            <a:avLst/>
          </a:prstGeom>
          <a:noFill/>
          <a:ln w="9525">
            <a:solidFill>
              <a:srgbClr val="33333E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806440" y="3657600"/>
            <a:ext cx="571500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读懂意图 → 调用日历工具 → 取回数据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640080" y="4480560"/>
            <a:ext cx="10908792" cy="786384"/>
          </a:xfrm>
          <a:prstGeom prst="roundRect">
            <a:avLst>
              <a:gd name="adj" fmla="val 11628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68680" y="4645152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sp>
        <p:nvSpPr>
          <p:cNvPr id="24" name="Text 22"/>
          <p:cNvSpPr/>
          <p:nvPr/>
        </p:nvSpPr>
        <p:spPr>
          <a:xfrm>
            <a:off x="868680" y="463600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4141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500" dirty="0"/>
          </a:p>
        </p:txBody>
      </p:sp>
      <p:sp>
        <p:nvSpPr>
          <p:cNvPr id="25" name="Text 23"/>
          <p:cNvSpPr/>
          <p:nvPr/>
        </p:nvSpPr>
        <p:spPr>
          <a:xfrm>
            <a:off x="1508760" y="4526280"/>
            <a:ext cx="393192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（必要时)等你确认</a:t>
            </a:r>
            <a:endParaRPr lang="en-US" sz="1350" dirty="0"/>
          </a:p>
        </p:txBody>
      </p:sp>
      <p:sp>
        <p:nvSpPr>
          <p:cNvPr id="26" name="Shape 24"/>
          <p:cNvSpPr/>
          <p:nvPr/>
        </p:nvSpPr>
        <p:spPr>
          <a:xfrm>
            <a:off x="5577840" y="4626864"/>
            <a:ext cx="0" cy="493776"/>
          </a:xfrm>
          <a:prstGeom prst="line">
            <a:avLst/>
          </a:prstGeom>
          <a:noFill/>
          <a:ln w="9525">
            <a:solidFill>
              <a:srgbClr val="33333E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806440" y="4526280"/>
            <a:ext cx="571500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涉及对外发送、花钱,它会先问你一句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640080" y="5349240"/>
            <a:ext cx="10908792" cy="786384"/>
          </a:xfrm>
          <a:prstGeom prst="roundRect">
            <a:avLst>
              <a:gd name="adj" fmla="val 11628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868680" y="5513832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sp>
        <p:nvSpPr>
          <p:cNvPr id="30" name="Text 28"/>
          <p:cNvSpPr/>
          <p:nvPr/>
        </p:nvSpPr>
        <p:spPr>
          <a:xfrm>
            <a:off x="868680" y="550468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4141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500" dirty="0"/>
          </a:p>
        </p:txBody>
      </p:sp>
      <p:sp>
        <p:nvSpPr>
          <p:cNvPr id="31" name="Text 29"/>
          <p:cNvSpPr/>
          <p:nvPr/>
        </p:nvSpPr>
        <p:spPr>
          <a:xfrm>
            <a:off x="1508760" y="5394960"/>
            <a:ext cx="393192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把结果发回给你</a:t>
            </a:r>
            <a:endParaRPr lang="en-US" sz="1350" dirty="0"/>
          </a:p>
        </p:txBody>
      </p:sp>
      <p:sp>
        <p:nvSpPr>
          <p:cNvPr id="32" name="Shape 30"/>
          <p:cNvSpPr/>
          <p:nvPr/>
        </p:nvSpPr>
        <p:spPr>
          <a:xfrm>
            <a:off x="5577840" y="5495544"/>
            <a:ext cx="0" cy="493776"/>
          </a:xfrm>
          <a:prstGeom prst="line">
            <a:avLst/>
          </a:prstGeom>
          <a:noFill/>
          <a:ln w="9525">
            <a:solidFill>
              <a:srgbClr val="33333E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806440" y="5394960"/>
            <a:ext cx="571500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整理成一条消息,回到你的聊天窗口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823960" y="1371600"/>
            <a:ext cx="3657600" cy="3657600"/>
          </a:xfrm>
          <a:prstGeom prst="ellipse">
            <a:avLst/>
          </a:prstGeom>
          <a:solidFill>
            <a:srgbClr val="191920"/>
          </a:solidFill>
          <a:ln/>
        </p:spPr>
      </p:sp>
      <p:sp>
        <p:nvSpPr>
          <p:cNvPr id="3" name="Shape 1"/>
          <p:cNvSpPr/>
          <p:nvPr/>
        </p:nvSpPr>
        <p:spPr>
          <a:xfrm>
            <a:off x="9966960" y="2514600"/>
            <a:ext cx="1371600" cy="1371600"/>
          </a:xfrm>
          <a:prstGeom prst="ellipse">
            <a:avLst/>
          </a:prstGeom>
          <a:solidFill>
            <a:srgbClr val="22222B"/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09860" y="2857500"/>
            <a:ext cx="685800" cy="6858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40080" y="2148840"/>
            <a:ext cx="5943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3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THREE</a:t>
            </a:r>
            <a:endParaRPr lang="en-US" sz="1300" dirty="0"/>
          </a:p>
        </p:txBody>
      </p:sp>
      <p:sp>
        <p:nvSpPr>
          <p:cNvPr id="6" name="Text 3"/>
          <p:cNvSpPr/>
          <p:nvPr/>
        </p:nvSpPr>
        <p:spPr>
          <a:xfrm>
            <a:off x="594360" y="2331720"/>
            <a:ext cx="21945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0" b="1" dirty="0">
                <a:solidFill>
                  <a:srgbClr val="201E1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03</a:t>
            </a:r>
            <a:endParaRPr lang="en-US" sz="12000" dirty="0"/>
          </a:p>
        </p:txBody>
      </p:sp>
      <p:sp>
        <p:nvSpPr>
          <p:cNvPr id="7" name="Text 4"/>
          <p:cNvSpPr/>
          <p:nvPr/>
        </p:nvSpPr>
        <p:spPr>
          <a:xfrm>
            <a:off x="2423160" y="2651760"/>
            <a:ext cx="4206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300" b="1" dirty="0">
                <a:solidFill>
                  <a:srgbClr val="F6F6F3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动手安装(具体过程)</a:t>
            </a:r>
            <a:endParaRPr lang="en-US" sz="3300" dirty="0"/>
          </a:p>
        </p:txBody>
      </p:sp>
      <p:sp>
        <p:nvSpPr>
          <p:cNvPr id="8" name="Shape 5"/>
          <p:cNvSpPr/>
          <p:nvPr/>
        </p:nvSpPr>
        <p:spPr>
          <a:xfrm>
            <a:off x="640080" y="3886200"/>
            <a:ext cx="2743200" cy="0"/>
          </a:xfrm>
          <a:prstGeom prst="line">
            <a:avLst/>
          </a:prstGeom>
          <a:noFill/>
          <a:ln w="25400">
            <a:solidFill>
              <a:srgbClr val="F5A623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640080" y="4114800"/>
            <a:ext cx="6035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跟着做,基本不用写代码。</a:t>
            </a:r>
            <a:endParaRPr lang="en-US" sz="1400" dirty="0"/>
          </a:p>
          <a:p>
            <a:pPr algn="l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四步:安装 → 引导 → 接频道 → 指定模型,完成第一句对话。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 YOU START  ·  装前准备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开始前,先备好这四样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828800"/>
            <a:ext cx="5285232" cy="1783080"/>
          </a:xfrm>
          <a:prstGeom prst="roundRect">
            <a:avLst>
              <a:gd name="adj" fmla="val 5128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59536" y="2048256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73836" y="2162556"/>
            <a:ext cx="228600" cy="22860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481328" y="2048256"/>
            <a:ext cx="422452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一台电脑 + Node.js</a:t>
            </a:r>
            <a:endParaRPr lang="en-US" sz="1450" dirty="0"/>
          </a:p>
        </p:txBody>
      </p:sp>
      <p:sp>
        <p:nvSpPr>
          <p:cNvPr id="8" name="Text 5"/>
          <p:cNvSpPr/>
          <p:nvPr/>
        </p:nvSpPr>
        <p:spPr>
          <a:xfrm>
            <a:off x="877824" y="2651760"/>
            <a:ext cx="482803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4000"/>
              </a:lnSpc>
              <a:buNone/>
            </a:pPr>
            <a:r>
              <a:rPr lang="en-US" sz="12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Mac / Windows / Linux 都行。先装好 Node.js(LTS 版本)。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6263640" y="1828800"/>
            <a:ext cx="5285232" cy="1783080"/>
          </a:xfrm>
          <a:prstGeom prst="roundRect">
            <a:avLst>
              <a:gd name="adj" fmla="val 5128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6483096" y="2048256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7396" y="2162556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7104888" y="2048256"/>
            <a:ext cx="422452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一个聊天频道账号</a:t>
            </a:r>
            <a:endParaRPr lang="en-US" sz="1450" dirty="0"/>
          </a:p>
        </p:txBody>
      </p:sp>
      <p:sp>
        <p:nvSpPr>
          <p:cNvPr id="13" name="Text 9"/>
          <p:cNvSpPr/>
          <p:nvPr/>
        </p:nvSpPr>
        <p:spPr>
          <a:xfrm>
            <a:off x="6501384" y="2651760"/>
            <a:ext cx="482803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4000"/>
              </a:lnSpc>
              <a:buNone/>
            </a:pPr>
            <a:r>
              <a:rPr lang="en-US" sz="12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推荐先用 Telegram(最好上手)。准备好建一个机器人。</a:t>
            </a:r>
            <a:endParaRPr lang="en-US" sz="1200" dirty="0"/>
          </a:p>
        </p:txBody>
      </p:sp>
      <p:sp>
        <p:nvSpPr>
          <p:cNvPr id="14" name="Shape 10"/>
          <p:cNvSpPr/>
          <p:nvPr/>
        </p:nvSpPr>
        <p:spPr>
          <a:xfrm>
            <a:off x="640080" y="3749040"/>
            <a:ext cx="5285232" cy="1783080"/>
          </a:xfrm>
          <a:prstGeom prst="roundRect">
            <a:avLst>
              <a:gd name="adj" fmla="val 5128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859536" y="3968496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3836" y="4082796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481328" y="3968496"/>
            <a:ext cx="422452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一个模型 API Key</a:t>
            </a:r>
            <a:endParaRPr lang="en-US" sz="1450" dirty="0"/>
          </a:p>
        </p:txBody>
      </p:sp>
      <p:sp>
        <p:nvSpPr>
          <p:cNvPr id="18" name="Text 13"/>
          <p:cNvSpPr/>
          <p:nvPr/>
        </p:nvSpPr>
        <p:spPr>
          <a:xfrm>
            <a:off x="877824" y="4572000"/>
            <a:ext cx="482803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4000"/>
              </a:lnSpc>
              <a:buNone/>
            </a:pPr>
            <a:r>
              <a:rPr lang="en-US" sz="12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如 Anthropic / Claude 的 Key,用来给助理「大脑」供电。</a:t>
            </a:r>
            <a:endParaRPr lang="en-US" sz="1200" dirty="0"/>
          </a:p>
        </p:txBody>
      </p:sp>
      <p:sp>
        <p:nvSpPr>
          <p:cNvPr id="19" name="Shape 14"/>
          <p:cNvSpPr/>
          <p:nvPr/>
        </p:nvSpPr>
        <p:spPr>
          <a:xfrm>
            <a:off x="6263640" y="3749040"/>
            <a:ext cx="5285232" cy="1783080"/>
          </a:xfrm>
          <a:prstGeom prst="roundRect">
            <a:avLst>
              <a:gd name="adj" fmla="val 5128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6483096" y="3968496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97396" y="4082796"/>
            <a:ext cx="228600" cy="22860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7104888" y="3968496"/>
            <a:ext cx="422452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(建议)一个专用号码</a:t>
            </a:r>
            <a:endParaRPr lang="en-US" sz="1450" dirty="0"/>
          </a:p>
        </p:txBody>
      </p:sp>
      <p:sp>
        <p:nvSpPr>
          <p:cNvPr id="23" name="Text 17"/>
          <p:cNvSpPr/>
          <p:nvPr/>
        </p:nvSpPr>
        <p:spPr>
          <a:xfrm>
            <a:off x="6501384" y="4572000"/>
            <a:ext cx="482803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4000"/>
              </a:lnSpc>
              <a:buNone/>
            </a:pPr>
            <a:r>
              <a:rPr lang="en-US" sz="12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给助理单独用,和你的主号 / 主账号隔开,更安全。</a:t>
            </a:r>
            <a:endParaRPr lang="en-US" sz="1200" dirty="0"/>
          </a:p>
        </p:txBody>
      </p:sp>
      <p:sp>
        <p:nvSpPr>
          <p:cNvPr id="24" name="Shape 18"/>
          <p:cNvSpPr/>
          <p:nvPr/>
        </p:nvSpPr>
        <p:spPr>
          <a:xfrm>
            <a:off x="640080" y="5669280"/>
            <a:ext cx="10908792" cy="548640"/>
          </a:xfrm>
          <a:prstGeom prst="roundRect">
            <a:avLst>
              <a:gd name="adj" fmla="val 13333"/>
            </a:avLst>
          </a:prstGeom>
          <a:solidFill>
            <a:srgbClr val="1A160C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25" name="Shape 19"/>
          <p:cNvSpPr/>
          <p:nvPr/>
        </p:nvSpPr>
        <p:spPr>
          <a:xfrm>
            <a:off x="841248" y="5751576"/>
            <a:ext cx="384048" cy="384048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2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7260" y="5847588"/>
            <a:ext cx="192024" cy="192024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1426464" y="5669280"/>
            <a:ext cx="990295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1350" b="1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四样齐了,就可以进入安装。整套大约 15 分钟。</a:t>
            </a:r>
            <a:endParaRPr lang="en-US" sz="1350" dirty="0"/>
          </a:p>
        </p:txBody>
      </p:sp>
      <p:sp>
        <p:nvSpPr>
          <p:cNvPr id="28" name="Text 21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29" name="Text 22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1 / 4  ·  安装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第一步:一行命令装好它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828800"/>
            <a:ext cx="5029200" cy="3931920"/>
          </a:xfrm>
          <a:prstGeom prst="roundRect">
            <a:avLst>
              <a:gd name="adj" fmla="val 2326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68680" y="2057400"/>
            <a:ext cx="502920" cy="502920"/>
          </a:xfrm>
          <a:prstGeom prst="ellipse">
            <a:avLst/>
          </a:prstGeom>
          <a:solidFill>
            <a:srgbClr val="F5A623"/>
          </a:solidFill>
          <a:ln/>
        </p:spPr>
      </p:sp>
      <p:sp>
        <p:nvSpPr>
          <p:cNvPr id="6" name="Text 4"/>
          <p:cNvSpPr/>
          <p:nvPr/>
        </p:nvSpPr>
        <p:spPr>
          <a:xfrm>
            <a:off x="868680" y="2048256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50" b="1" dirty="0">
                <a:solidFill>
                  <a:srgbClr val="14141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50" dirty="0"/>
          </a:p>
        </p:txBody>
      </p:sp>
      <p:sp>
        <p:nvSpPr>
          <p:cNvPr id="7" name="Text 5"/>
          <p:cNvSpPr/>
          <p:nvPr/>
        </p:nvSpPr>
        <p:spPr>
          <a:xfrm>
            <a:off x="1481328" y="2075688"/>
            <a:ext cx="4023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全局安装 OpenClaw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914400" y="2697480"/>
            <a:ext cx="448056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打开终端(Terminal)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粘贴右侧第一行命令,回车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等待下载安装完成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用第二行命令,确认装好了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5897880" y="1828800"/>
            <a:ext cx="5650992" cy="1874520"/>
          </a:xfrm>
          <a:prstGeom prst="roundRect">
            <a:avLst>
              <a:gd name="adj" fmla="val 2927"/>
            </a:avLst>
          </a:prstGeom>
          <a:solidFill>
            <a:srgbClr val="0B0B0E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099048" y="1938528"/>
            <a:ext cx="52486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b="1" dirty="0">
                <a:solidFill>
                  <a:srgbClr val="F5A62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Terminal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6099048" y="2249424"/>
            <a:ext cx="5248656" cy="0"/>
          </a:xfrm>
          <a:prstGeom prst="line">
            <a:avLst/>
          </a:prstGeom>
          <a:noFill/>
          <a:ln w="9525">
            <a:solidFill>
              <a:srgbClr val="33333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117336" y="2359152"/>
            <a:ext cx="5230368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1100" dirty="0">
                <a:solidFill>
                  <a:srgbClr val="9A9AA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# 全局安装(最新版)</a:t>
            </a:r>
            <a:endParaRPr lang="en-US" sz="1100" dirty="0"/>
          </a:p>
          <a:p>
            <a:pPr algn="l" indent="0" marL="0">
              <a:lnSpc>
                <a:spcPct val="118000"/>
              </a:lnSpc>
              <a:buNone/>
            </a:pPr>
            <a:r>
              <a:rPr lang="en-US" sz="1100" b="1" dirty="0">
                <a:solidFill>
                  <a:srgbClr val="F5A62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npm install -g openclaw@latest</a:t>
            </a:r>
            <a:endParaRPr lang="en-US" sz="1100" dirty="0"/>
          </a:p>
          <a:p>
            <a:pPr algn="l" indent="0" marL="0">
              <a:lnSpc>
                <a:spcPct val="118000"/>
              </a:lnSpc>
              <a:buNone/>
            </a:pPr>
            <a:endParaRPr lang="en-US" sz="1100" dirty="0"/>
          </a:p>
          <a:p>
            <a:pPr algn="l" indent="0" marL="0">
              <a:lnSpc>
                <a:spcPct val="118000"/>
              </a:lnSpc>
              <a:buNone/>
            </a:pPr>
            <a:r>
              <a:rPr lang="en-US" sz="1100" dirty="0">
                <a:solidFill>
                  <a:srgbClr val="9A9AA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# 确认安装成功</a:t>
            </a:r>
            <a:endParaRPr lang="en-US" sz="1100" dirty="0"/>
          </a:p>
          <a:p>
            <a:pPr algn="l" indent="0" marL="0">
              <a:lnSpc>
                <a:spcPct val="118000"/>
              </a:lnSpc>
              <a:buNone/>
            </a:pPr>
            <a:r>
              <a:rPr lang="en-US" sz="1100" b="1" dirty="0">
                <a:solidFill>
                  <a:srgbClr val="F5A62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openclaw --version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5897880" y="3886200"/>
            <a:ext cx="5650992" cy="1874520"/>
          </a:xfrm>
          <a:prstGeom prst="roundRect">
            <a:avLst>
              <a:gd name="adj" fmla="val 2927"/>
            </a:avLst>
          </a:prstGeom>
          <a:solidFill>
            <a:srgbClr val="0B0B0E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6099048" y="3995928"/>
            <a:ext cx="52486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b="1" dirty="0">
                <a:solidFill>
                  <a:srgbClr val="F5A62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预期输出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6099048" y="4306824"/>
            <a:ext cx="5248656" cy="0"/>
          </a:xfrm>
          <a:prstGeom prst="line">
            <a:avLst/>
          </a:prstGeom>
          <a:noFill/>
          <a:ln w="9525">
            <a:solidFill>
              <a:srgbClr val="33333E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117336" y="4416552"/>
            <a:ext cx="5230368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1100" dirty="0">
                <a:solidFill>
                  <a:srgbClr val="3FB27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✔ openclaw v1.x.x</a:t>
            </a:r>
            <a:endParaRPr lang="en-US" sz="1100" dirty="0"/>
          </a:p>
          <a:p>
            <a:pPr algn="l" indent="0" marL="0">
              <a:lnSpc>
                <a:spcPct val="118000"/>
              </a:lnSpc>
              <a:buNone/>
            </a:pPr>
            <a:endParaRPr lang="en-US" sz="1100" dirty="0"/>
          </a:p>
          <a:p>
            <a:pPr algn="l" indent="0" marL="0">
              <a:lnSpc>
                <a:spcPct val="118000"/>
              </a:lnSpc>
              <a:buNone/>
            </a:pPr>
            <a:r>
              <a:rPr lang="en-US" sz="1100" dirty="0">
                <a:solidFill>
                  <a:srgbClr val="9A9AA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# 看到版本号 = 装好了</a:t>
            </a:r>
            <a:endParaRPr lang="en-US" sz="1100" dirty="0"/>
          </a:p>
          <a:p>
            <a:pPr algn="l" indent="0" marL="0">
              <a:lnSpc>
                <a:spcPct val="118000"/>
              </a:lnSpc>
              <a:buNone/>
            </a:pPr>
            <a:r>
              <a:rPr lang="en-US" sz="1100" dirty="0">
                <a:solidFill>
                  <a:srgbClr val="9A9AA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# 下一步:运行引导程序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2 / 4  ·  运行引导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第二步:一条引导命令,带你配置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828800"/>
            <a:ext cx="5029200" cy="3931920"/>
          </a:xfrm>
          <a:prstGeom prst="roundRect">
            <a:avLst>
              <a:gd name="adj" fmla="val 2326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68680" y="2057400"/>
            <a:ext cx="502920" cy="502920"/>
          </a:xfrm>
          <a:prstGeom prst="ellipse">
            <a:avLst/>
          </a:prstGeom>
          <a:solidFill>
            <a:srgbClr val="F5A623"/>
          </a:solidFill>
          <a:ln/>
        </p:spPr>
      </p:sp>
      <p:sp>
        <p:nvSpPr>
          <p:cNvPr id="6" name="Text 4"/>
          <p:cNvSpPr/>
          <p:nvPr/>
        </p:nvSpPr>
        <p:spPr>
          <a:xfrm>
            <a:off x="868680" y="2048256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50" b="1" dirty="0">
                <a:solidFill>
                  <a:srgbClr val="14141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50" dirty="0"/>
          </a:p>
        </p:txBody>
      </p:sp>
      <p:sp>
        <p:nvSpPr>
          <p:cNvPr id="7" name="Text 5"/>
          <p:cNvSpPr/>
          <p:nvPr/>
        </p:nvSpPr>
        <p:spPr>
          <a:xfrm>
            <a:off x="1481328" y="2075688"/>
            <a:ext cx="4023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运行上手向导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914400" y="2697480"/>
            <a:ext cx="448056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运行右侧命令启动向导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它会一步步问你:选频道、填密钥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--install-daemon 让它常驻后台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跟着提示走完,就上线了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5897880" y="1828800"/>
            <a:ext cx="5650992" cy="3931920"/>
          </a:xfrm>
          <a:prstGeom prst="roundRect">
            <a:avLst>
              <a:gd name="adj" fmla="val 1395"/>
            </a:avLst>
          </a:prstGeom>
          <a:solidFill>
            <a:srgbClr val="0B0B0E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099048" y="1938528"/>
            <a:ext cx="52486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b="1" dirty="0">
                <a:solidFill>
                  <a:srgbClr val="F5A62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openclaw onboard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6099048" y="2249424"/>
            <a:ext cx="5248656" cy="0"/>
          </a:xfrm>
          <a:prstGeom prst="line">
            <a:avLst/>
          </a:prstGeom>
          <a:noFill/>
          <a:ln w="9525">
            <a:solidFill>
              <a:srgbClr val="33333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117336" y="2359152"/>
            <a:ext cx="5230368" cy="3291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1100" b="1" dirty="0">
                <a:solidFill>
                  <a:srgbClr val="F5A62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openclaw onboard --install-daemon</a:t>
            </a:r>
            <a:endParaRPr lang="en-US" sz="1100" dirty="0"/>
          </a:p>
          <a:p>
            <a:pPr algn="l" indent="0" marL="0">
              <a:lnSpc>
                <a:spcPct val="118000"/>
              </a:lnSpc>
              <a:buNone/>
            </a:pPr>
            <a:endParaRPr lang="en-US" sz="1100" dirty="0"/>
          </a:p>
          <a:p>
            <a:pPr algn="l" indent="0" marL="0">
              <a:lnSpc>
                <a:spcPct val="118000"/>
              </a:lnSpc>
              <a:buNone/>
            </a:pPr>
            <a:r>
              <a:rPr lang="en-US" sz="1100" dirty="0">
                <a:solidFill>
                  <a:srgbClr val="3FB27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✔ 检测 Node.js 版本... 通过</a:t>
            </a:r>
            <a:endParaRPr lang="en-US" sz="1100" dirty="0"/>
          </a:p>
          <a:p>
            <a:pPr algn="l" indent="0" marL="0">
              <a:lnSpc>
                <a:spcPct val="118000"/>
              </a:lnSpc>
              <a:buNone/>
            </a:pPr>
            <a:r>
              <a:rPr lang="en-US" sz="1100" dirty="0">
                <a:solidFill>
                  <a:srgbClr val="C8C8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? 选择聊天频道 › Telegram</a:t>
            </a:r>
            <a:endParaRPr lang="en-US" sz="1100" dirty="0"/>
          </a:p>
          <a:p>
            <a:pPr algn="l" indent="0" marL="0">
              <a:lnSpc>
                <a:spcPct val="118000"/>
              </a:lnSpc>
              <a:buNone/>
            </a:pPr>
            <a:r>
              <a:rPr lang="en-US" sz="1100" dirty="0">
                <a:solidFill>
                  <a:srgbClr val="C8C8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? 粘贴你的 Bot Token › ********</a:t>
            </a:r>
            <a:endParaRPr lang="en-US" sz="1100" dirty="0"/>
          </a:p>
          <a:p>
            <a:pPr algn="l" indent="0" marL="0">
              <a:lnSpc>
                <a:spcPct val="118000"/>
              </a:lnSpc>
              <a:buNone/>
            </a:pPr>
            <a:r>
              <a:rPr lang="en-US" sz="1100" dirty="0">
                <a:solidFill>
                  <a:srgbClr val="C8C8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? 只允许谁联系它 › 你的用户ID</a:t>
            </a:r>
            <a:endParaRPr lang="en-US" sz="1100" dirty="0"/>
          </a:p>
          <a:p>
            <a:pPr algn="l" indent="0" marL="0">
              <a:lnSpc>
                <a:spcPct val="118000"/>
              </a:lnSpc>
              <a:buNone/>
            </a:pPr>
            <a:r>
              <a:rPr lang="en-US" sz="1100" dirty="0">
                <a:solidFill>
                  <a:srgbClr val="C8C8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? 选择模型 › anthropic / claude</a:t>
            </a:r>
            <a:endParaRPr lang="en-US" sz="1100" dirty="0"/>
          </a:p>
          <a:p>
            <a:pPr algn="l" indent="0" marL="0">
              <a:lnSpc>
                <a:spcPct val="118000"/>
              </a:lnSpc>
              <a:buNone/>
            </a:pPr>
            <a:r>
              <a:rPr lang="en-US" sz="1100" dirty="0">
                <a:solidFill>
                  <a:srgbClr val="3FB27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✔ 写入配置 ~/.openclaw/config</a:t>
            </a:r>
            <a:endParaRPr lang="en-US" sz="1100" dirty="0"/>
          </a:p>
          <a:p>
            <a:pPr algn="l" indent="0" marL="0">
              <a:lnSpc>
                <a:spcPct val="118000"/>
              </a:lnSpc>
              <a:buNone/>
            </a:pPr>
            <a:r>
              <a:rPr lang="en-US" sz="1100" dirty="0">
                <a:solidFill>
                  <a:srgbClr val="3FB27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✔ 安装后台守护进程 (daemon)</a:t>
            </a:r>
            <a:endParaRPr lang="en-US" sz="1100" dirty="0"/>
          </a:p>
          <a:p>
            <a:pPr algn="l" indent="0" marL="0">
              <a:lnSpc>
                <a:spcPct val="118000"/>
              </a:lnSpc>
              <a:buNone/>
            </a:pPr>
            <a:r>
              <a:rPr lang="en-US" sz="1100" b="1" dirty="0">
                <a:solidFill>
                  <a:srgbClr val="3FB27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✔ 完成 — 助理已上线 🦞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3 / 4  ·  接入频道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第三步:接上频道,只让你能联系它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828800"/>
            <a:ext cx="5029200" cy="3931920"/>
          </a:xfrm>
          <a:prstGeom prst="roundRect">
            <a:avLst>
              <a:gd name="adj" fmla="val 2326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68680" y="2057400"/>
            <a:ext cx="502920" cy="502920"/>
          </a:xfrm>
          <a:prstGeom prst="ellipse">
            <a:avLst/>
          </a:prstGeom>
          <a:solidFill>
            <a:srgbClr val="F5A623"/>
          </a:solidFill>
          <a:ln/>
        </p:spPr>
      </p:sp>
      <p:sp>
        <p:nvSpPr>
          <p:cNvPr id="6" name="Text 4"/>
          <p:cNvSpPr/>
          <p:nvPr/>
        </p:nvSpPr>
        <p:spPr>
          <a:xfrm>
            <a:off x="868680" y="2048256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50" b="1" dirty="0">
                <a:solidFill>
                  <a:srgbClr val="14141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50" dirty="0"/>
          </a:p>
        </p:txBody>
      </p:sp>
      <p:sp>
        <p:nvSpPr>
          <p:cNvPr id="7" name="Text 5"/>
          <p:cNvSpPr/>
          <p:nvPr/>
        </p:nvSpPr>
        <p:spPr>
          <a:xfrm>
            <a:off x="1481328" y="2075688"/>
            <a:ext cx="4023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配置频道 + 白名单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914400" y="2697480"/>
            <a:ext cx="4480560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228600" indent="-228600">
              <a:lnSpc>
                <a:spcPct val="112000"/>
              </a:lnSpc>
              <a:spcAft>
                <a:spcPts val="900"/>
              </a:spcAft>
              <a:buSzPct val="100000"/>
              <a:buChar char="–"/>
            </a:pPr>
            <a:r>
              <a:rPr lang="en-US" sz="12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Telegram:找 @BotFather 建一个机器人,拿到 Token</a:t>
            </a:r>
            <a:endParaRPr lang="en-US" sz="1250" dirty="0"/>
          </a:p>
          <a:p>
            <a:pPr algn="l" marL="228600" indent="-228600">
              <a:lnSpc>
                <a:spcPct val="112000"/>
              </a:lnSpc>
              <a:spcAft>
                <a:spcPts val="900"/>
              </a:spcAft>
              <a:buSzPct val="100000"/>
              <a:buChar char="–"/>
            </a:pPr>
            <a:r>
              <a:rPr lang="en-US" sz="12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把 Token 填进配置</a:t>
            </a:r>
            <a:endParaRPr lang="en-US" sz="1250" dirty="0"/>
          </a:p>
          <a:p>
            <a:pPr algn="l" marL="228600" indent="-228600">
              <a:lnSpc>
                <a:spcPct val="112000"/>
              </a:lnSpc>
              <a:spcAft>
                <a:spcPts val="900"/>
              </a:spcAft>
              <a:buSzPct val="100000"/>
              <a:buChar char="–"/>
            </a:pPr>
            <a:r>
              <a:rPr lang="en-US" sz="1250" b="1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关键:allowFrom 只填你自己的用户ID</a:t>
            </a:r>
            <a:endParaRPr lang="en-US" sz="1250" dirty="0"/>
          </a:p>
          <a:p>
            <a:pPr algn="l" marL="228600" indent="-228600">
              <a:lnSpc>
                <a:spcPct val="112000"/>
              </a:lnSpc>
              <a:spcAft>
                <a:spcPts val="900"/>
              </a:spcAft>
              <a:buSzPct val="100000"/>
              <a:buChar char="–"/>
            </a:pPr>
            <a:r>
              <a:rPr lang="en-US" sz="12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这样别人发消息它一律不理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5897880" y="1828800"/>
            <a:ext cx="5650992" cy="3931920"/>
          </a:xfrm>
          <a:prstGeom prst="roundRect">
            <a:avLst>
              <a:gd name="adj" fmla="val 1395"/>
            </a:avLst>
          </a:prstGeom>
          <a:solidFill>
            <a:srgbClr val="0B0B0E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099048" y="1938528"/>
            <a:ext cx="52486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b="1" dirty="0">
                <a:solidFill>
                  <a:srgbClr val="F5A62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config(YAML)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6099048" y="2249424"/>
            <a:ext cx="5248656" cy="0"/>
          </a:xfrm>
          <a:prstGeom prst="line">
            <a:avLst/>
          </a:prstGeom>
          <a:noFill/>
          <a:ln w="9525">
            <a:solidFill>
              <a:srgbClr val="33333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117336" y="2359152"/>
            <a:ext cx="5230368" cy="3291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1050" dirty="0">
                <a:solidFill>
                  <a:srgbClr val="9A9AA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# ~/.openclaw/config</a:t>
            </a:r>
            <a:endParaRPr lang="en-US" sz="1050" dirty="0"/>
          </a:p>
          <a:p>
            <a:pPr algn="l" indent="0" marL="0">
              <a:lnSpc>
                <a:spcPct val="118000"/>
              </a:lnSpc>
              <a:buNone/>
            </a:pPr>
            <a:r>
              <a:rPr lang="en-US" sz="1050" b="1" dirty="0">
                <a:solidFill>
                  <a:srgbClr val="F5A62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channels:</a:t>
            </a:r>
            <a:endParaRPr lang="en-US" sz="1050" dirty="0"/>
          </a:p>
          <a:p>
            <a:pPr algn="l" indent="0" marL="0">
              <a:lnSpc>
                <a:spcPct val="118000"/>
              </a:lnSpc>
              <a:buNone/>
            </a:pPr>
            <a:r>
              <a:rPr lang="en-US" sz="1050" dirty="0">
                <a:solidFill>
                  <a:srgbClr val="C8C8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telegram:</a:t>
            </a:r>
            <a:endParaRPr lang="en-US" sz="1050" dirty="0"/>
          </a:p>
          <a:p>
            <a:pPr algn="l" indent="0" marL="0">
              <a:lnSpc>
                <a:spcPct val="118000"/>
              </a:lnSpc>
              <a:buNone/>
            </a:pPr>
            <a:r>
              <a:rPr lang="en-US" sz="1050" dirty="0">
                <a:solidFill>
                  <a:srgbClr val="C8C8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enabled: true</a:t>
            </a:r>
            <a:endParaRPr lang="en-US" sz="1050" dirty="0"/>
          </a:p>
          <a:p>
            <a:pPr algn="l" indent="0" marL="0">
              <a:lnSpc>
                <a:spcPct val="118000"/>
              </a:lnSpc>
              <a:buNone/>
            </a:pPr>
            <a:r>
              <a:rPr lang="en-US" sz="1050" dirty="0">
                <a:solidFill>
                  <a:srgbClr val="C8C8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botToken: "&lt;你的 Bot Token&gt;"</a:t>
            </a:r>
            <a:endParaRPr lang="en-US" sz="1050" dirty="0"/>
          </a:p>
          <a:p>
            <a:pPr algn="l" indent="0" marL="0">
              <a:lnSpc>
                <a:spcPct val="118000"/>
              </a:lnSpc>
              <a:buNone/>
            </a:pPr>
            <a:r>
              <a:rPr lang="en-US" sz="1050" b="1" dirty="0">
                <a:solidFill>
                  <a:srgbClr val="3FB27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allowFrom: ["&lt;你的用户ID&gt;"]</a:t>
            </a:r>
            <a:endParaRPr lang="en-US" sz="1050" dirty="0"/>
          </a:p>
          <a:p>
            <a:pPr algn="l" indent="0" marL="0">
              <a:lnSpc>
                <a:spcPct val="118000"/>
              </a:lnSpc>
              <a:buNone/>
            </a:pPr>
            <a:endParaRPr lang="en-US" sz="1050" dirty="0"/>
          </a:p>
          <a:p>
            <a:pPr algn="l" indent="0" marL="0">
              <a:lnSpc>
                <a:spcPct val="118000"/>
              </a:lnSpc>
              <a:buNone/>
            </a:pPr>
            <a:r>
              <a:rPr lang="en-US" sz="1050" dirty="0">
                <a:solidFill>
                  <a:srgbClr val="C8C8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timezone: "Australia/Melbourne"</a:t>
            </a:r>
            <a:endParaRPr lang="en-US" sz="1050" dirty="0"/>
          </a:p>
          <a:p>
            <a:pPr algn="l" indent="0" marL="0">
              <a:lnSpc>
                <a:spcPct val="118000"/>
              </a:lnSpc>
              <a:buNone/>
            </a:pPr>
            <a:r>
              <a:rPr lang="en-US" sz="1050" b="1" dirty="0">
                <a:solidFill>
                  <a:srgbClr val="F5A62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heartbeat:</a:t>
            </a:r>
            <a:endParaRPr lang="en-US" sz="1050" dirty="0"/>
          </a:p>
          <a:p>
            <a:pPr algn="l" indent="0" marL="0">
              <a:lnSpc>
                <a:spcPct val="118000"/>
              </a:lnSpc>
              <a:buNone/>
            </a:pPr>
            <a:r>
              <a:rPr lang="en-US" sz="1050" dirty="0">
                <a:solidFill>
                  <a:srgbClr val="3FB27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every: "0m"   # 先关掉,熟悉后再开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4 / 4  ·  指定模型 &amp; 第一句话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第四步:接上「大脑」,打个招呼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828800"/>
            <a:ext cx="5029200" cy="3931920"/>
          </a:xfrm>
          <a:prstGeom prst="roundRect">
            <a:avLst>
              <a:gd name="adj" fmla="val 2326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68680" y="2057400"/>
            <a:ext cx="502920" cy="502920"/>
          </a:xfrm>
          <a:prstGeom prst="ellipse">
            <a:avLst/>
          </a:prstGeom>
          <a:solidFill>
            <a:srgbClr val="F5A623"/>
          </a:solidFill>
          <a:ln/>
        </p:spPr>
      </p:sp>
      <p:sp>
        <p:nvSpPr>
          <p:cNvPr id="6" name="Text 4"/>
          <p:cNvSpPr/>
          <p:nvPr/>
        </p:nvSpPr>
        <p:spPr>
          <a:xfrm>
            <a:off x="868680" y="2048256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50" b="1" dirty="0">
                <a:solidFill>
                  <a:srgbClr val="14141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50" dirty="0"/>
          </a:p>
        </p:txBody>
      </p:sp>
      <p:sp>
        <p:nvSpPr>
          <p:cNvPr id="7" name="Text 5"/>
          <p:cNvSpPr/>
          <p:nvPr/>
        </p:nvSpPr>
        <p:spPr>
          <a:xfrm>
            <a:off x="1481328" y="2075688"/>
            <a:ext cx="4023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指定模型,发出第一句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914400" y="2697480"/>
            <a:ext cx="448056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在配置里指定模型(如 claude-opus)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填好你的模型 API Key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回到 Telegram,给机器人发一句话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它回你了 = 全程跑通 🎉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5897880" y="1828800"/>
            <a:ext cx="5650992" cy="1783080"/>
          </a:xfrm>
          <a:prstGeom prst="roundRect">
            <a:avLst>
              <a:gd name="adj" fmla="val 3077"/>
            </a:avLst>
          </a:prstGeom>
          <a:solidFill>
            <a:srgbClr val="0B0B0E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099048" y="1938528"/>
            <a:ext cx="52486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b="1" dirty="0">
                <a:solidFill>
                  <a:srgbClr val="F5A62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指定模型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6099048" y="2249424"/>
            <a:ext cx="5248656" cy="0"/>
          </a:xfrm>
          <a:prstGeom prst="line">
            <a:avLst/>
          </a:prstGeom>
          <a:noFill/>
          <a:ln w="9525">
            <a:solidFill>
              <a:srgbClr val="33333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117336" y="2359152"/>
            <a:ext cx="5230368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1100" b="1" dirty="0">
                <a:solidFill>
                  <a:srgbClr val="F5A62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model:</a:t>
            </a:r>
            <a:endParaRPr lang="en-US" sz="1100" dirty="0"/>
          </a:p>
          <a:p>
            <a:pPr algn="l" indent="0" marL="0">
              <a:lnSpc>
                <a:spcPct val="118000"/>
              </a:lnSpc>
              <a:buNone/>
            </a:pPr>
            <a:r>
              <a:rPr lang="en-US" sz="1100" dirty="0">
                <a:solidFill>
                  <a:srgbClr val="C8C8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provider: "anthropic"</a:t>
            </a:r>
            <a:endParaRPr lang="en-US" sz="1100" dirty="0"/>
          </a:p>
          <a:p>
            <a:pPr algn="l" indent="0" marL="0">
              <a:lnSpc>
                <a:spcPct val="118000"/>
              </a:lnSpc>
              <a:buNone/>
            </a:pPr>
            <a:r>
              <a:rPr lang="en-US" sz="1100" dirty="0">
                <a:solidFill>
                  <a:srgbClr val="C8C8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name: "claude-opus"</a:t>
            </a:r>
            <a:endParaRPr lang="en-US" sz="1100" dirty="0"/>
          </a:p>
          <a:p>
            <a:pPr algn="l" indent="0" marL="0">
              <a:lnSpc>
                <a:spcPct val="118000"/>
              </a:lnSpc>
              <a:buNone/>
            </a:pPr>
            <a:r>
              <a:rPr lang="en-US" sz="1100" dirty="0">
                <a:solidFill>
                  <a:srgbClr val="C8C8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apiKey: "&lt;你的 API Key&gt;"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5897880" y="3794760"/>
            <a:ext cx="5650992" cy="1965960"/>
          </a:xfrm>
          <a:prstGeom prst="roundRect">
            <a:avLst>
              <a:gd name="adj" fmla="val 4651"/>
            </a:avLst>
          </a:prstGeom>
          <a:solidFill>
            <a:srgbClr val="1E1E26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6126480" y="3950208"/>
            <a:ext cx="5120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在 Telegram 里发: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126480" y="4297680"/>
            <a:ext cx="5120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「你好,你能帮我做什么?」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6126480" y="4800600"/>
            <a:ext cx="51206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它若回复 —— 安装彻底完成。剩下三节课,都是在「调教」它。</a:t>
            </a:r>
            <a:endParaRPr lang="en-US" sz="1250" dirty="0"/>
          </a:p>
        </p:txBody>
      </p:sp>
      <p:sp>
        <p:nvSpPr>
          <p:cNvPr id="17" name="Text 15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OBJECTIVES  ·  本课目标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这节课结束时,你的助理已经上线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783080"/>
            <a:ext cx="6400800" cy="4160520"/>
          </a:xfrm>
          <a:prstGeom prst="roundRect">
            <a:avLst>
              <a:gd name="adj" fmla="val 2198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868680" y="2011680"/>
            <a:ext cx="5943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5A62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学完本课,你能——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868680" y="2606040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sp>
        <p:nvSpPr>
          <p:cNvPr id="7" name="Text 5"/>
          <p:cNvSpPr/>
          <p:nvPr/>
        </p:nvSpPr>
        <p:spPr>
          <a:xfrm>
            <a:off x="868680" y="259689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4141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508760" y="2569464"/>
            <a:ext cx="5303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说清楚云端助手和自托管助手的区别</a:t>
            </a:r>
            <a:endParaRPr lang="en-US" sz="1450" dirty="0"/>
          </a:p>
        </p:txBody>
      </p:sp>
      <p:sp>
        <p:nvSpPr>
          <p:cNvPr id="9" name="Text 7"/>
          <p:cNvSpPr/>
          <p:nvPr/>
        </p:nvSpPr>
        <p:spPr>
          <a:xfrm>
            <a:off x="1508760" y="2880360"/>
            <a:ext cx="5303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并明白为什么我们选自托管的 OpenClaw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868680" y="3291840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sp>
        <p:nvSpPr>
          <p:cNvPr id="11" name="Text 9"/>
          <p:cNvSpPr/>
          <p:nvPr/>
        </p:nvSpPr>
        <p:spPr>
          <a:xfrm>
            <a:off x="868680" y="328269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4141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1508760" y="3255264"/>
            <a:ext cx="5303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看懂 OpenClaw 的运转方式</a:t>
            </a:r>
            <a:endParaRPr lang="en-US" sz="1450" dirty="0"/>
          </a:p>
        </p:txBody>
      </p:sp>
      <p:sp>
        <p:nvSpPr>
          <p:cNvPr id="13" name="Text 11"/>
          <p:cNvSpPr/>
          <p:nvPr/>
        </p:nvSpPr>
        <p:spPr>
          <a:xfrm>
            <a:off x="1508760" y="3566160"/>
            <a:ext cx="5303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你 → 网关 → Agent → 你的频道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868680" y="3977640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sp>
        <p:nvSpPr>
          <p:cNvPr id="15" name="Text 13"/>
          <p:cNvSpPr/>
          <p:nvPr/>
        </p:nvSpPr>
        <p:spPr>
          <a:xfrm>
            <a:off x="868680" y="396849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4141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1508760" y="3941064"/>
            <a:ext cx="5303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独立完成四步安装</a:t>
            </a:r>
            <a:endParaRPr lang="en-US" sz="1450" dirty="0"/>
          </a:p>
        </p:txBody>
      </p:sp>
      <p:sp>
        <p:nvSpPr>
          <p:cNvPr id="17" name="Text 15"/>
          <p:cNvSpPr/>
          <p:nvPr/>
        </p:nvSpPr>
        <p:spPr>
          <a:xfrm>
            <a:off x="1508760" y="4251960"/>
            <a:ext cx="5303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装好、接上聊天频道、指定模型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868680" y="4663440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sp>
        <p:nvSpPr>
          <p:cNvPr id="19" name="Text 17"/>
          <p:cNvSpPr/>
          <p:nvPr/>
        </p:nvSpPr>
        <p:spPr>
          <a:xfrm>
            <a:off x="868680" y="465429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4141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1508760" y="4626864"/>
            <a:ext cx="5303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完成与助理的第一句真实对话</a:t>
            </a:r>
            <a:endParaRPr lang="en-US" sz="1450" dirty="0"/>
          </a:p>
        </p:txBody>
      </p:sp>
      <p:sp>
        <p:nvSpPr>
          <p:cNvPr id="21" name="Text 19"/>
          <p:cNvSpPr/>
          <p:nvPr/>
        </p:nvSpPr>
        <p:spPr>
          <a:xfrm>
            <a:off x="1508760" y="4937760"/>
            <a:ext cx="5303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并把安全设置做对</a:t>
            </a:r>
            <a:endParaRPr lang="en-US" sz="1150" dirty="0"/>
          </a:p>
        </p:txBody>
      </p:sp>
      <p:sp>
        <p:nvSpPr>
          <p:cNvPr id="22" name="Shape 20"/>
          <p:cNvSpPr/>
          <p:nvPr/>
        </p:nvSpPr>
        <p:spPr>
          <a:xfrm>
            <a:off x="7269480" y="1783080"/>
            <a:ext cx="4279392" cy="4160520"/>
          </a:xfrm>
          <a:prstGeom prst="roundRect">
            <a:avLst>
              <a:gd name="adj" fmla="val 2198"/>
            </a:avLst>
          </a:prstGeom>
          <a:solidFill>
            <a:srgbClr val="1E1E26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7498080" y="201168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5A62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本课议程</a:t>
            </a:r>
            <a:endParaRPr lang="en-US" sz="1500" dirty="0"/>
          </a:p>
        </p:txBody>
      </p:sp>
      <p:sp>
        <p:nvSpPr>
          <p:cNvPr id="24" name="Shape 22"/>
          <p:cNvSpPr/>
          <p:nvPr/>
        </p:nvSpPr>
        <p:spPr>
          <a:xfrm>
            <a:off x="7498080" y="2560320"/>
            <a:ext cx="384048" cy="310896"/>
          </a:xfrm>
          <a:prstGeom prst="roundRect">
            <a:avLst>
              <a:gd name="adj" fmla="val 14706"/>
            </a:avLst>
          </a:prstGeom>
          <a:solidFill>
            <a:srgbClr val="F5A623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7498080" y="2560320"/>
            <a:ext cx="38404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141410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一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8001000" y="2523744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助理工具全景</a:t>
            </a:r>
            <a:endParaRPr lang="en-US" sz="1250" dirty="0"/>
          </a:p>
        </p:txBody>
      </p:sp>
      <p:sp>
        <p:nvSpPr>
          <p:cNvPr id="27" name="Text 25"/>
          <p:cNvSpPr/>
          <p:nvPr/>
        </p:nvSpPr>
        <p:spPr>
          <a:xfrm>
            <a:off x="10698480" y="2523744"/>
            <a:ext cx="777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min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7498080" y="3200400"/>
            <a:ext cx="384048" cy="310896"/>
          </a:xfrm>
          <a:prstGeom prst="roundRect">
            <a:avLst>
              <a:gd name="adj" fmla="val 14706"/>
            </a:avLst>
          </a:prstGeom>
          <a:solidFill>
            <a:srgbClr val="F5A623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7498080" y="3200400"/>
            <a:ext cx="38404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141410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二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8001000" y="3163824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它怎么运转</a:t>
            </a:r>
            <a:endParaRPr lang="en-US" sz="1250" dirty="0"/>
          </a:p>
        </p:txBody>
      </p:sp>
      <p:sp>
        <p:nvSpPr>
          <p:cNvPr id="31" name="Text 29"/>
          <p:cNvSpPr/>
          <p:nvPr/>
        </p:nvSpPr>
        <p:spPr>
          <a:xfrm>
            <a:off x="10698480" y="3163824"/>
            <a:ext cx="777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min</a:t>
            </a:r>
            <a:endParaRPr lang="en-US" sz="950" dirty="0"/>
          </a:p>
        </p:txBody>
      </p:sp>
      <p:sp>
        <p:nvSpPr>
          <p:cNvPr id="32" name="Shape 30"/>
          <p:cNvSpPr/>
          <p:nvPr/>
        </p:nvSpPr>
        <p:spPr>
          <a:xfrm>
            <a:off x="7498080" y="3840480"/>
            <a:ext cx="384048" cy="310896"/>
          </a:xfrm>
          <a:prstGeom prst="roundRect">
            <a:avLst>
              <a:gd name="adj" fmla="val 14706"/>
            </a:avLst>
          </a:prstGeom>
          <a:solidFill>
            <a:srgbClr val="F5A623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7498080" y="3840480"/>
            <a:ext cx="38404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141410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三</a:t>
            </a:r>
            <a:endParaRPr lang="en-US" sz="1050" dirty="0"/>
          </a:p>
        </p:txBody>
      </p:sp>
      <p:sp>
        <p:nvSpPr>
          <p:cNvPr id="34" name="Text 32"/>
          <p:cNvSpPr/>
          <p:nvPr/>
        </p:nvSpPr>
        <p:spPr>
          <a:xfrm>
            <a:off x="8001000" y="3803904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动手安装(实操)</a:t>
            </a:r>
            <a:endParaRPr lang="en-US" sz="1250" dirty="0"/>
          </a:p>
        </p:txBody>
      </p:sp>
      <p:sp>
        <p:nvSpPr>
          <p:cNvPr id="35" name="Text 33"/>
          <p:cNvSpPr/>
          <p:nvPr/>
        </p:nvSpPr>
        <p:spPr>
          <a:xfrm>
            <a:off x="10698480" y="3803904"/>
            <a:ext cx="777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 min</a:t>
            </a:r>
            <a:endParaRPr lang="en-US" sz="950" dirty="0"/>
          </a:p>
        </p:txBody>
      </p:sp>
      <p:sp>
        <p:nvSpPr>
          <p:cNvPr id="36" name="Shape 34"/>
          <p:cNvSpPr/>
          <p:nvPr/>
        </p:nvSpPr>
        <p:spPr>
          <a:xfrm>
            <a:off x="7498080" y="4480560"/>
            <a:ext cx="384048" cy="310896"/>
          </a:xfrm>
          <a:prstGeom prst="roundRect">
            <a:avLst>
              <a:gd name="adj" fmla="val 14706"/>
            </a:avLst>
          </a:prstGeom>
          <a:solidFill>
            <a:srgbClr val="F5A623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7498080" y="4480560"/>
            <a:ext cx="38404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141410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四</a:t>
            </a:r>
            <a:endParaRPr lang="en-US" sz="1050" dirty="0"/>
          </a:p>
        </p:txBody>
      </p:sp>
      <p:sp>
        <p:nvSpPr>
          <p:cNvPr id="38" name="Text 36"/>
          <p:cNvSpPr/>
          <p:nvPr/>
        </p:nvSpPr>
        <p:spPr>
          <a:xfrm>
            <a:off x="8001000" y="4443984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安全第一</a:t>
            </a:r>
            <a:endParaRPr lang="en-US" sz="1250" dirty="0"/>
          </a:p>
        </p:txBody>
      </p:sp>
      <p:sp>
        <p:nvSpPr>
          <p:cNvPr id="39" name="Text 37"/>
          <p:cNvSpPr/>
          <p:nvPr/>
        </p:nvSpPr>
        <p:spPr>
          <a:xfrm>
            <a:off x="10698480" y="4443984"/>
            <a:ext cx="777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min</a:t>
            </a:r>
            <a:endParaRPr lang="en-US" sz="950" dirty="0"/>
          </a:p>
        </p:txBody>
      </p:sp>
      <p:sp>
        <p:nvSpPr>
          <p:cNvPr id="40" name="Shape 38"/>
          <p:cNvSpPr/>
          <p:nvPr/>
        </p:nvSpPr>
        <p:spPr>
          <a:xfrm>
            <a:off x="7498080" y="5120640"/>
            <a:ext cx="384048" cy="310896"/>
          </a:xfrm>
          <a:prstGeom prst="roundRect">
            <a:avLst>
              <a:gd name="adj" fmla="val 14706"/>
            </a:avLst>
          </a:prstGeom>
          <a:solidFill>
            <a:srgbClr val="F5A623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7498080" y="5120640"/>
            <a:ext cx="38404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141410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五</a:t>
            </a:r>
            <a:endParaRPr lang="en-US" sz="1050" dirty="0"/>
          </a:p>
        </p:txBody>
      </p:sp>
      <p:sp>
        <p:nvSpPr>
          <p:cNvPr id="42" name="Text 40"/>
          <p:cNvSpPr/>
          <p:nvPr/>
        </p:nvSpPr>
        <p:spPr>
          <a:xfrm>
            <a:off x="8001000" y="5084064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课堂实操 &amp; 作业</a:t>
            </a:r>
            <a:endParaRPr lang="en-US" sz="1250" dirty="0"/>
          </a:p>
        </p:txBody>
      </p:sp>
      <p:sp>
        <p:nvSpPr>
          <p:cNvPr id="43" name="Text 41"/>
          <p:cNvSpPr/>
          <p:nvPr/>
        </p:nvSpPr>
        <p:spPr>
          <a:xfrm>
            <a:off x="10698480" y="5084064"/>
            <a:ext cx="777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min</a:t>
            </a:r>
            <a:endParaRPr lang="en-US" sz="950" dirty="0"/>
          </a:p>
        </p:txBody>
      </p:sp>
      <p:sp>
        <p:nvSpPr>
          <p:cNvPr id="44" name="Text 42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45" name="Text 43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TROUBLESHOOTING  ·  常见报错排查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卡住了?先查这几样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2103120"/>
            <a:ext cx="10908792" cy="749808"/>
          </a:xfrm>
          <a:prstGeom prst="roundRect">
            <a:avLst>
              <a:gd name="adj" fmla="val 12195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68680" y="2267712"/>
            <a:ext cx="420624" cy="420624"/>
          </a:xfrm>
          <a:prstGeom prst="ellipse">
            <a:avLst/>
          </a:prstGeom>
          <a:solidFill>
            <a:srgbClr val="22222B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73836" y="2372868"/>
            <a:ext cx="210312" cy="21031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417320" y="2103120"/>
            <a:ext cx="45720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命令找不到 / command not found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6126480" y="2249424"/>
            <a:ext cx="0" cy="457200"/>
          </a:xfrm>
          <a:prstGeom prst="line">
            <a:avLst/>
          </a:prstGeom>
          <a:noFill/>
          <a:ln w="9525">
            <a:solidFill>
              <a:srgbClr val="33333E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6355080" y="2103120"/>
            <a:ext cx="516636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Node.js 没装好,或要重开终端</a:t>
            </a:r>
            <a:endParaRPr lang="en-US" sz="1250" dirty="0"/>
          </a:p>
        </p:txBody>
      </p:sp>
      <p:sp>
        <p:nvSpPr>
          <p:cNvPr id="10" name="Shape 7"/>
          <p:cNvSpPr/>
          <p:nvPr/>
        </p:nvSpPr>
        <p:spPr>
          <a:xfrm>
            <a:off x="640080" y="2944368"/>
            <a:ext cx="10908792" cy="749808"/>
          </a:xfrm>
          <a:prstGeom prst="roundRect">
            <a:avLst>
              <a:gd name="adj" fmla="val 12195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11" name="Shape 8"/>
          <p:cNvSpPr/>
          <p:nvPr/>
        </p:nvSpPr>
        <p:spPr>
          <a:xfrm>
            <a:off x="868680" y="3108960"/>
            <a:ext cx="420624" cy="420624"/>
          </a:xfrm>
          <a:prstGeom prst="ellipse">
            <a:avLst/>
          </a:prstGeom>
          <a:solidFill>
            <a:srgbClr val="22222B"/>
          </a:solidFill>
          <a:ln/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836" y="3214116"/>
            <a:ext cx="210312" cy="210312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1417320" y="2944368"/>
            <a:ext cx="45720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机器人不理我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6126480" y="3090672"/>
            <a:ext cx="0" cy="457200"/>
          </a:xfrm>
          <a:prstGeom prst="line">
            <a:avLst/>
          </a:prstGeom>
          <a:noFill/>
          <a:ln w="9525">
            <a:solidFill>
              <a:srgbClr val="33333E"/>
            </a:solidFill>
            <a:prstDash val="solid"/>
          </a:ln>
        </p:spPr>
      </p:sp>
      <p:sp>
        <p:nvSpPr>
          <p:cNvPr id="15" name="Text 11"/>
          <p:cNvSpPr/>
          <p:nvPr/>
        </p:nvSpPr>
        <p:spPr>
          <a:xfrm>
            <a:off x="6355080" y="2944368"/>
            <a:ext cx="516636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allowFrom 里的用户ID 填错了 —— 核对一遍</a:t>
            </a:r>
            <a:endParaRPr lang="en-US" sz="1250" dirty="0"/>
          </a:p>
        </p:txBody>
      </p:sp>
      <p:sp>
        <p:nvSpPr>
          <p:cNvPr id="16" name="Shape 12"/>
          <p:cNvSpPr/>
          <p:nvPr/>
        </p:nvSpPr>
        <p:spPr>
          <a:xfrm>
            <a:off x="640080" y="3785616"/>
            <a:ext cx="10908792" cy="749808"/>
          </a:xfrm>
          <a:prstGeom prst="roundRect">
            <a:avLst>
              <a:gd name="adj" fmla="val 12195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17" name="Shape 13"/>
          <p:cNvSpPr/>
          <p:nvPr/>
        </p:nvSpPr>
        <p:spPr>
          <a:xfrm>
            <a:off x="868680" y="3950208"/>
            <a:ext cx="420624" cy="420624"/>
          </a:xfrm>
          <a:prstGeom prst="ellipse">
            <a:avLst/>
          </a:prstGeom>
          <a:solidFill>
            <a:srgbClr val="22222B"/>
          </a:solidFill>
          <a:ln/>
        </p:spPr>
      </p:sp>
      <p:pic>
        <p:nvPicPr>
          <p:cNvPr id="1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3836" y="4055364"/>
            <a:ext cx="210312" cy="210312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1417320" y="3785616"/>
            <a:ext cx="45720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定时任务时间不对</a:t>
            </a:r>
            <a:endParaRPr lang="en-US" sz="1300" dirty="0"/>
          </a:p>
        </p:txBody>
      </p:sp>
      <p:sp>
        <p:nvSpPr>
          <p:cNvPr id="20" name="Shape 15"/>
          <p:cNvSpPr/>
          <p:nvPr/>
        </p:nvSpPr>
        <p:spPr>
          <a:xfrm>
            <a:off x="6126480" y="3931920"/>
            <a:ext cx="0" cy="457200"/>
          </a:xfrm>
          <a:prstGeom prst="line">
            <a:avLst/>
          </a:prstGeom>
          <a:noFill/>
          <a:ln w="9525">
            <a:solidFill>
              <a:srgbClr val="33333E"/>
            </a:solidFill>
            <a:prstDash val="solid"/>
          </a:ln>
        </p:spPr>
      </p:sp>
      <p:sp>
        <p:nvSpPr>
          <p:cNvPr id="21" name="Text 16"/>
          <p:cNvSpPr/>
          <p:nvPr/>
        </p:nvSpPr>
        <p:spPr>
          <a:xfrm>
            <a:off x="6355080" y="3785616"/>
            <a:ext cx="516636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没设时区,默认按 UTC 跑;在配置里写上 timezone</a:t>
            </a:r>
            <a:endParaRPr lang="en-US" sz="1250" dirty="0"/>
          </a:p>
        </p:txBody>
      </p:sp>
      <p:sp>
        <p:nvSpPr>
          <p:cNvPr id="22" name="Shape 17"/>
          <p:cNvSpPr/>
          <p:nvPr/>
        </p:nvSpPr>
        <p:spPr>
          <a:xfrm>
            <a:off x="640080" y="4626864"/>
            <a:ext cx="10908792" cy="749808"/>
          </a:xfrm>
          <a:prstGeom prst="roundRect">
            <a:avLst>
              <a:gd name="adj" fmla="val 12195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23" name="Shape 18"/>
          <p:cNvSpPr/>
          <p:nvPr/>
        </p:nvSpPr>
        <p:spPr>
          <a:xfrm>
            <a:off x="868680" y="4791456"/>
            <a:ext cx="420624" cy="420624"/>
          </a:xfrm>
          <a:prstGeom prst="ellipse">
            <a:avLst/>
          </a:prstGeom>
          <a:solidFill>
            <a:srgbClr val="22222B"/>
          </a:solidFill>
          <a:ln/>
        </p:spPr>
      </p:sp>
      <p:pic>
        <p:nvPicPr>
          <p:cNvPr id="24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3836" y="4896612"/>
            <a:ext cx="210312" cy="210312"/>
          </a:xfrm>
          <a:prstGeom prst="rect">
            <a:avLst/>
          </a:prstGeom>
        </p:spPr>
      </p:pic>
      <p:sp>
        <p:nvSpPr>
          <p:cNvPr id="25" name="Text 19"/>
          <p:cNvSpPr/>
          <p:nvPr/>
        </p:nvSpPr>
        <p:spPr>
          <a:xfrm>
            <a:off x="1417320" y="4626864"/>
            <a:ext cx="45720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权限 / 报红</a:t>
            </a:r>
            <a:endParaRPr lang="en-US" sz="1300" dirty="0"/>
          </a:p>
        </p:txBody>
      </p:sp>
      <p:sp>
        <p:nvSpPr>
          <p:cNvPr id="26" name="Shape 20"/>
          <p:cNvSpPr/>
          <p:nvPr/>
        </p:nvSpPr>
        <p:spPr>
          <a:xfrm>
            <a:off x="6126480" y="4773168"/>
            <a:ext cx="0" cy="457200"/>
          </a:xfrm>
          <a:prstGeom prst="line">
            <a:avLst/>
          </a:prstGeom>
          <a:noFill/>
          <a:ln w="9525">
            <a:solidFill>
              <a:srgbClr val="33333E"/>
            </a:solidFill>
            <a:prstDash val="solid"/>
          </a:ln>
        </p:spPr>
      </p:sp>
      <p:sp>
        <p:nvSpPr>
          <p:cNvPr id="27" name="Text 21"/>
          <p:cNvSpPr/>
          <p:nvPr/>
        </p:nvSpPr>
        <p:spPr>
          <a:xfrm>
            <a:off x="6355080" y="4626864"/>
            <a:ext cx="516636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先跑 openclaw doctor,它会自检并提示风险配置</a:t>
            </a:r>
            <a:endParaRPr lang="en-US" sz="1250" dirty="0"/>
          </a:p>
        </p:txBody>
      </p:sp>
      <p:sp>
        <p:nvSpPr>
          <p:cNvPr id="28" name="Shape 22"/>
          <p:cNvSpPr/>
          <p:nvPr/>
        </p:nvSpPr>
        <p:spPr>
          <a:xfrm>
            <a:off x="640080" y="5669280"/>
            <a:ext cx="10908792" cy="548640"/>
          </a:xfrm>
          <a:prstGeom prst="roundRect">
            <a:avLst>
              <a:gd name="adj" fmla="val 13333"/>
            </a:avLst>
          </a:prstGeom>
          <a:solidFill>
            <a:srgbClr val="1A160C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29" name="Shape 23"/>
          <p:cNvSpPr/>
          <p:nvPr/>
        </p:nvSpPr>
        <p:spPr>
          <a:xfrm>
            <a:off x="841248" y="5751576"/>
            <a:ext cx="384048" cy="384048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30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7260" y="5847588"/>
            <a:ext cx="192024" cy="192024"/>
          </a:xfrm>
          <a:prstGeom prst="rect">
            <a:avLst/>
          </a:prstGeom>
        </p:spPr>
      </p:pic>
      <p:sp>
        <p:nvSpPr>
          <p:cNvPr id="31" name="Text 24"/>
          <p:cNvSpPr/>
          <p:nvPr/>
        </p:nvSpPr>
        <p:spPr>
          <a:xfrm>
            <a:off x="1426464" y="5669280"/>
            <a:ext cx="990295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1350" b="1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万能第一招:openclaw doctor —— 它会告诉你哪里配置有风险或出错。</a:t>
            </a:r>
            <a:endParaRPr lang="en-US" sz="1350" dirty="0"/>
          </a:p>
        </p:txBody>
      </p:sp>
      <p:sp>
        <p:nvSpPr>
          <p:cNvPr id="32" name="Text 25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33" name="Text 26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823960" y="1371600"/>
            <a:ext cx="3657600" cy="3657600"/>
          </a:xfrm>
          <a:prstGeom prst="ellipse">
            <a:avLst/>
          </a:prstGeom>
          <a:solidFill>
            <a:srgbClr val="191920"/>
          </a:solidFill>
          <a:ln/>
        </p:spPr>
      </p:sp>
      <p:sp>
        <p:nvSpPr>
          <p:cNvPr id="3" name="Shape 1"/>
          <p:cNvSpPr/>
          <p:nvPr/>
        </p:nvSpPr>
        <p:spPr>
          <a:xfrm>
            <a:off x="9966960" y="2514600"/>
            <a:ext cx="1371600" cy="1371600"/>
          </a:xfrm>
          <a:prstGeom prst="ellipse">
            <a:avLst/>
          </a:prstGeom>
          <a:solidFill>
            <a:srgbClr val="22222B"/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09860" y="2857500"/>
            <a:ext cx="685800" cy="6858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40080" y="2148840"/>
            <a:ext cx="5943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3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FOUR</a:t>
            </a:r>
            <a:endParaRPr lang="en-US" sz="1300" dirty="0"/>
          </a:p>
        </p:txBody>
      </p:sp>
      <p:sp>
        <p:nvSpPr>
          <p:cNvPr id="6" name="Text 3"/>
          <p:cNvSpPr/>
          <p:nvPr/>
        </p:nvSpPr>
        <p:spPr>
          <a:xfrm>
            <a:off x="594360" y="2331720"/>
            <a:ext cx="21945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0" b="1" dirty="0">
                <a:solidFill>
                  <a:srgbClr val="201E1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04</a:t>
            </a:r>
            <a:endParaRPr lang="en-US" sz="12000" dirty="0"/>
          </a:p>
        </p:txBody>
      </p:sp>
      <p:sp>
        <p:nvSpPr>
          <p:cNvPr id="7" name="Text 4"/>
          <p:cNvSpPr/>
          <p:nvPr/>
        </p:nvSpPr>
        <p:spPr>
          <a:xfrm>
            <a:off x="2423160" y="2651760"/>
            <a:ext cx="4206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300" b="1" dirty="0">
                <a:solidFill>
                  <a:srgbClr val="F6F6F3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安全第一</a:t>
            </a:r>
            <a:endParaRPr lang="en-US" sz="3300" dirty="0"/>
          </a:p>
        </p:txBody>
      </p:sp>
      <p:sp>
        <p:nvSpPr>
          <p:cNvPr id="8" name="Shape 5"/>
          <p:cNvSpPr/>
          <p:nvPr/>
        </p:nvSpPr>
        <p:spPr>
          <a:xfrm>
            <a:off x="640080" y="3886200"/>
            <a:ext cx="2743200" cy="0"/>
          </a:xfrm>
          <a:prstGeom prst="line">
            <a:avLst/>
          </a:prstGeom>
          <a:noFill/>
          <a:ln w="25400">
            <a:solidFill>
              <a:srgbClr val="F5A623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640080" y="4114800"/>
            <a:ext cx="6035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它能上你的设备、看你的消息 —— 越早设好越安心。</a:t>
            </a:r>
            <a:endParaRPr lang="en-US" sz="1400" dirty="0"/>
          </a:p>
          <a:p>
            <a:pPr algn="l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上手第一天,先把这几条安全设置做对。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SAFETY RULES  ·  上手第一天的铁律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四条安全设置,先做对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828800"/>
            <a:ext cx="5285232" cy="1783080"/>
          </a:xfrm>
          <a:prstGeom prst="roundRect">
            <a:avLst>
              <a:gd name="adj" fmla="val 5128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59536" y="2048256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73836" y="2162556"/>
            <a:ext cx="228600" cy="22860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481328" y="2048256"/>
            <a:ext cx="422452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只许白名单</a:t>
            </a:r>
            <a:endParaRPr lang="en-US" sz="1450" dirty="0"/>
          </a:p>
        </p:txBody>
      </p:sp>
      <p:sp>
        <p:nvSpPr>
          <p:cNvPr id="8" name="Text 5"/>
          <p:cNvSpPr/>
          <p:nvPr/>
        </p:nvSpPr>
        <p:spPr>
          <a:xfrm>
            <a:off x="877824" y="2651760"/>
            <a:ext cx="482803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4000"/>
              </a:lnSpc>
              <a:buNone/>
            </a:pPr>
            <a:r>
              <a:rPr lang="en-US" sz="12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设 allowFrom,只让你自己能联系它 —— 杜绝陌生人指挥你的助理。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6263640" y="1828800"/>
            <a:ext cx="5285232" cy="1783080"/>
          </a:xfrm>
          <a:prstGeom prst="roundRect">
            <a:avLst>
              <a:gd name="adj" fmla="val 5128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6483096" y="2048256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7396" y="2162556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7104888" y="2048256"/>
            <a:ext cx="422452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用专用号码</a:t>
            </a:r>
            <a:endParaRPr lang="en-US" sz="1450" dirty="0"/>
          </a:p>
        </p:txBody>
      </p:sp>
      <p:sp>
        <p:nvSpPr>
          <p:cNvPr id="13" name="Text 9"/>
          <p:cNvSpPr/>
          <p:nvPr/>
        </p:nvSpPr>
        <p:spPr>
          <a:xfrm>
            <a:off x="6501384" y="2651760"/>
            <a:ext cx="482803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4000"/>
              </a:lnSpc>
              <a:buNone/>
            </a:pPr>
            <a:r>
              <a:rPr lang="en-US" sz="12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给助理一个独立号码 / 账号(备用 SIM、eSIM),和主号隔开。</a:t>
            </a:r>
            <a:endParaRPr lang="en-US" sz="1200" dirty="0"/>
          </a:p>
        </p:txBody>
      </p:sp>
      <p:sp>
        <p:nvSpPr>
          <p:cNvPr id="14" name="Shape 10"/>
          <p:cNvSpPr/>
          <p:nvPr/>
        </p:nvSpPr>
        <p:spPr>
          <a:xfrm>
            <a:off x="640080" y="3749040"/>
            <a:ext cx="5285232" cy="1783080"/>
          </a:xfrm>
          <a:prstGeom prst="roundRect">
            <a:avLst>
              <a:gd name="adj" fmla="val 5128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859536" y="3968496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3836" y="4082796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481328" y="3968496"/>
            <a:ext cx="422452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先关掉心跳</a:t>
            </a:r>
            <a:endParaRPr lang="en-US" sz="1450" dirty="0"/>
          </a:p>
        </p:txBody>
      </p:sp>
      <p:sp>
        <p:nvSpPr>
          <p:cNvPr id="18" name="Text 13"/>
          <p:cNvSpPr/>
          <p:nvPr/>
        </p:nvSpPr>
        <p:spPr>
          <a:xfrm>
            <a:off x="877824" y="4572000"/>
            <a:ext cx="482803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4000"/>
              </a:lnSpc>
              <a:buNone/>
            </a:pPr>
            <a:r>
              <a:rPr lang="en-US" sz="12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heartbeat.every 设 "0m",先把定时关掉;熟悉了再打开。</a:t>
            </a:r>
            <a:endParaRPr lang="en-US" sz="1200" dirty="0"/>
          </a:p>
        </p:txBody>
      </p:sp>
      <p:sp>
        <p:nvSpPr>
          <p:cNvPr id="19" name="Shape 14"/>
          <p:cNvSpPr/>
          <p:nvPr/>
        </p:nvSpPr>
        <p:spPr>
          <a:xfrm>
            <a:off x="6263640" y="3749040"/>
            <a:ext cx="5285232" cy="1783080"/>
          </a:xfrm>
          <a:prstGeom prst="roundRect">
            <a:avLst>
              <a:gd name="adj" fmla="val 5128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6483096" y="3968496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97396" y="4082796"/>
            <a:ext cx="228600" cy="22860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7104888" y="3968496"/>
            <a:ext cx="422452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权限保守起步</a:t>
            </a:r>
            <a:endParaRPr lang="en-US" sz="1450" dirty="0"/>
          </a:p>
        </p:txBody>
      </p:sp>
      <p:sp>
        <p:nvSpPr>
          <p:cNvPr id="23" name="Text 17"/>
          <p:cNvSpPr/>
          <p:nvPr/>
        </p:nvSpPr>
        <p:spPr>
          <a:xfrm>
            <a:off x="6501384" y="4572000"/>
            <a:ext cx="482803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4000"/>
              </a:lnSpc>
              <a:buNone/>
            </a:pPr>
            <a:r>
              <a:rPr lang="en-US" sz="12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它能跑命令、读写文件,对外发消息前 —— 一项项确认后再放开。</a:t>
            </a:r>
            <a:endParaRPr lang="en-US" sz="1200" dirty="0"/>
          </a:p>
        </p:txBody>
      </p:sp>
      <p:sp>
        <p:nvSpPr>
          <p:cNvPr id="24" name="Shape 18"/>
          <p:cNvSpPr/>
          <p:nvPr/>
        </p:nvSpPr>
        <p:spPr>
          <a:xfrm>
            <a:off x="640080" y="5669280"/>
            <a:ext cx="10908792" cy="548640"/>
          </a:xfrm>
          <a:prstGeom prst="roundRect">
            <a:avLst>
              <a:gd name="adj" fmla="val 13333"/>
            </a:avLst>
          </a:prstGeom>
          <a:solidFill>
            <a:srgbClr val="1A160C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25" name="Shape 19"/>
          <p:cNvSpPr/>
          <p:nvPr/>
        </p:nvSpPr>
        <p:spPr>
          <a:xfrm>
            <a:off x="841248" y="5751576"/>
            <a:ext cx="384048" cy="384048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2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7260" y="5847588"/>
            <a:ext cx="192024" cy="192024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1426464" y="5669280"/>
            <a:ext cx="990295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1350" b="1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一个能上手的助理,和它的「运维设置」一样重要。安全不是可选项。</a:t>
            </a:r>
            <a:endParaRPr lang="en-US" sz="1350" dirty="0"/>
          </a:p>
        </p:txBody>
      </p:sp>
      <p:sp>
        <p:nvSpPr>
          <p:cNvPr id="28" name="Text 21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29" name="Text 22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OBSERVE  ·  看它在干什么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两个让你「心里有底」的工具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828800"/>
            <a:ext cx="5285232" cy="3657600"/>
          </a:xfrm>
          <a:prstGeom prst="roundRect">
            <a:avLst>
              <a:gd name="adj" fmla="val 2500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68680" y="2057400"/>
            <a:ext cx="502920" cy="50292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4410" y="2183130"/>
            <a:ext cx="251460" cy="2514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481328" y="2075688"/>
            <a:ext cx="4389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日志:它做了什么,有记录</a:t>
            </a:r>
            <a:endParaRPr lang="en-US" sz="1450" dirty="0"/>
          </a:p>
        </p:txBody>
      </p:sp>
      <p:sp>
        <p:nvSpPr>
          <p:cNvPr id="8" name="Text 5"/>
          <p:cNvSpPr/>
          <p:nvPr/>
        </p:nvSpPr>
        <p:spPr>
          <a:xfrm>
            <a:off x="914400" y="2697480"/>
            <a:ext cx="4754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运行日志默认在这里,出问题时第一时间来看:</a:t>
            </a:r>
            <a:endParaRPr lang="en-US" sz="1250" dirty="0"/>
          </a:p>
        </p:txBody>
      </p:sp>
      <p:sp>
        <p:nvSpPr>
          <p:cNvPr id="9" name="Shape 6"/>
          <p:cNvSpPr/>
          <p:nvPr/>
        </p:nvSpPr>
        <p:spPr>
          <a:xfrm>
            <a:off x="914400" y="3200400"/>
            <a:ext cx="4754880" cy="1005840"/>
          </a:xfrm>
          <a:prstGeom prst="roundRect">
            <a:avLst>
              <a:gd name="adj" fmla="val 5455"/>
            </a:avLst>
          </a:prstGeom>
          <a:solidFill>
            <a:srgbClr val="0B0B0E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1133856" y="3310128"/>
            <a:ext cx="4334256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1100" b="1" dirty="0">
                <a:solidFill>
                  <a:srgbClr val="F5A62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/tmp/openclaw/</a:t>
            </a:r>
            <a:endParaRPr lang="en-US" sz="1100" dirty="0"/>
          </a:p>
          <a:p>
            <a:pPr algn="l" indent="0" marL="0">
              <a:lnSpc>
                <a:spcPct val="118000"/>
              </a:lnSpc>
              <a:buNone/>
            </a:pPr>
            <a:r>
              <a:rPr lang="en-US" sz="1100" dirty="0">
                <a:solidFill>
                  <a:srgbClr val="9A9AA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# 这里能看到每一次活动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914400" y="4343400"/>
            <a:ext cx="4754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228600" indent="-228600">
              <a:lnSpc>
                <a:spcPct val="112000"/>
              </a:lnSpc>
              <a:spcAft>
                <a:spcPts val="500"/>
              </a:spcAft>
              <a:buSzPct val="100000"/>
              <a:buChar char="–"/>
            </a:pPr>
            <a:r>
              <a:rPr lang="en-US" sz="12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它每次收到什么、做了什么,都有迹可循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6263640" y="1828800"/>
            <a:ext cx="5285232" cy="3657600"/>
          </a:xfrm>
          <a:prstGeom prst="roundRect">
            <a:avLst>
              <a:gd name="adj" fmla="val 2500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6492240" y="2057400"/>
            <a:ext cx="502920" cy="50292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7970" y="2183130"/>
            <a:ext cx="251460" cy="25146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7104888" y="2075688"/>
            <a:ext cx="4389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体检:doctor 自检</a:t>
            </a:r>
            <a:endParaRPr lang="en-US" sz="1450" dirty="0"/>
          </a:p>
        </p:txBody>
      </p:sp>
      <p:sp>
        <p:nvSpPr>
          <p:cNvPr id="16" name="Text 12"/>
          <p:cNvSpPr/>
          <p:nvPr/>
        </p:nvSpPr>
        <p:spPr>
          <a:xfrm>
            <a:off x="6537960" y="2697480"/>
            <a:ext cx="4754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定期跑一下,它会指出风险配置和潜在问题:</a:t>
            </a:r>
            <a:endParaRPr lang="en-US" sz="1250" dirty="0"/>
          </a:p>
        </p:txBody>
      </p:sp>
      <p:sp>
        <p:nvSpPr>
          <p:cNvPr id="17" name="Shape 13"/>
          <p:cNvSpPr/>
          <p:nvPr/>
        </p:nvSpPr>
        <p:spPr>
          <a:xfrm>
            <a:off x="6537960" y="3200400"/>
            <a:ext cx="4754880" cy="1005840"/>
          </a:xfrm>
          <a:prstGeom prst="roundRect">
            <a:avLst>
              <a:gd name="adj" fmla="val 5455"/>
            </a:avLst>
          </a:prstGeom>
          <a:solidFill>
            <a:srgbClr val="0B0B0E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8" name="Text 14"/>
          <p:cNvSpPr/>
          <p:nvPr/>
        </p:nvSpPr>
        <p:spPr>
          <a:xfrm>
            <a:off x="6757416" y="3310128"/>
            <a:ext cx="4334256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1100" b="1" dirty="0">
                <a:solidFill>
                  <a:srgbClr val="F5A62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openclaw doctor</a:t>
            </a:r>
            <a:endParaRPr lang="en-US" sz="1100" dirty="0"/>
          </a:p>
          <a:p>
            <a:pPr algn="l" indent="0" marL="0">
              <a:lnSpc>
                <a:spcPct val="118000"/>
              </a:lnSpc>
              <a:buNone/>
            </a:pPr>
            <a:r>
              <a:rPr lang="en-US" sz="1100" dirty="0">
                <a:solidFill>
                  <a:srgbClr val="3FB27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✔ 检查配置 / 权限 / 安全</a:t>
            </a:r>
            <a:endParaRPr lang="en-US" sz="1100" dirty="0"/>
          </a:p>
        </p:txBody>
      </p:sp>
      <p:sp>
        <p:nvSpPr>
          <p:cNvPr id="19" name="Text 15"/>
          <p:cNvSpPr/>
          <p:nvPr/>
        </p:nvSpPr>
        <p:spPr>
          <a:xfrm>
            <a:off x="6537960" y="4343400"/>
            <a:ext cx="4754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228600" indent="-228600">
              <a:lnSpc>
                <a:spcPct val="112000"/>
              </a:lnSpc>
              <a:spcAft>
                <a:spcPts val="500"/>
              </a:spcAft>
              <a:buSzPct val="100000"/>
              <a:buChar char="–"/>
            </a:pPr>
            <a:r>
              <a:rPr lang="en-US" sz="12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装好后、改完配置后,都建议跑一次</a:t>
            </a:r>
            <a:endParaRPr lang="en-US" sz="1200" dirty="0"/>
          </a:p>
        </p:txBody>
      </p:sp>
      <p:sp>
        <p:nvSpPr>
          <p:cNvPr id="20" name="Text 16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21" name="Text 17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823960" y="1371600"/>
            <a:ext cx="3657600" cy="3657600"/>
          </a:xfrm>
          <a:prstGeom prst="ellipse">
            <a:avLst/>
          </a:prstGeom>
          <a:solidFill>
            <a:srgbClr val="191920"/>
          </a:solidFill>
          <a:ln/>
        </p:spPr>
      </p:sp>
      <p:sp>
        <p:nvSpPr>
          <p:cNvPr id="3" name="Shape 1"/>
          <p:cNvSpPr/>
          <p:nvPr/>
        </p:nvSpPr>
        <p:spPr>
          <a:xfrm>
            <a:off x="9966960" y="2514600"/>
            <a:ext cx="1371600" cy="1371600"/>
          </a:xfrm>
          <a:prstGeom prst="ellipse">
            <a:avLst/>
          </a:prstGeom>
          <a:solidFill>
            <a:srgbClr val="22222B"/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09860" y="2857500"/>
            <a:ext cx="685800" cy="6858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40080" y="2148840"/>
            <a:ext cx="5943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3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FIVE</a:t>
            </a:r>
            <a:endParaRPr lang="en-US" sz="1300" dirty="0"/>
          </a:p>
        </p:txBody>
      </p:sp>
      <p:sp>
        <p:nvSpPr>
          <p:cNvPr id="6" name="Text 3"/>
          <p:cNvSpPr/>
          <p:nvPr/>
        </p:nvSpPr>
        <p:spPr>
          <a:xfrm>
            <a:off x="594360" y="2331720"/>
            <a:ext cx="21945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0" b="1" dirty="0">
                <a:solidFill>
                  <a:srgbClr val="201E1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05</a:t>
            </a:r>
            <a:endParaRPr lang="en-US" sz="12000" dirty="0"/>
          </a:p>
        </p:txBody>
      </p:sp>
      <p:sp>
        <p:nvSpPr>
          <p:cNvPr id="7" name="Text 4"/>
          <p:cNvSpPr/>
          <p:nvPr/>
        </p:nvSpPr>
        <p:spPr>
          <a:xfrm>
            <a:off x="2423160" y="2651760"/>
            <a:ext cx="4206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300" b="1" dirty="0">
                <a:solidFill>
                  <a:srgbClr val="F6F6F3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课堂实操 &amp; 作业</a:t>
            </a:r>
            <a:endParaRPr lang="en-US" sz="3300" dirty="0"/>
          </a:p>
        </p:txBody>
      </p:sp>
      <p:sp>
        <p:nvSpPr>
          <p:cNvPr id="8" name="Shape 5"/>
          <p:cNvSpPr/>
          <p:nvPr/>
        </p:nvSpPr>
        <p:spPr>
          <a:xfrm>
            <a:off x="640080" y="3886200"/>
            <a:ext cx="2743200" cy="0"/>
          </a:xfrm>
          <a:prstGeom prst="line">
            <a:avLst/>
          </a:prstGeom>
          <a:noFill/>
          <a:ln w="25400">
            <a:solidFill>
              <a:srgbClr val="F5A623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640080" y="4114800"/>
            <a:ext cx="6035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现在轮到你的电脑了。</a:t>
            </a:r>
            <a:endParaRPr lang="en-US" sz="1400" dirty="0"/>
          </a:p>
          <a:p>
            <a:pPr algn="l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跟着四步走一遍,完成你和助理的第一句对话。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IN-CLASS LAB  ·  课堂实操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课堂实操(40 分钟):亲手装好它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828800"/>
            <a:ext cx="10908792" cy="2286000"/>
          </a:xfrm>
          <a:prstGeom prst="roundRect">
            <a:avLst>
              <a:gd name="adj" fmla="val 4000"/>
            </a:avLst>
          </a:prstGeom>
          <a:solidFill>
            <a:srgbClr val="1E1E26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914400" y="2103120"/>
            <a:ext cx="502920" cy="50292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0130" y="2228850"/>
            <a:ext cx="251460" cy="2514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554480" y="205740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现场动手 · 四步走通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1554480" y="2514600"/>
            <a:ext cx="969264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228600" indent="-228600">
              <a:lnSpc>
                <a:spcPct val="112000"/>
              </a:lnSpc>
              <a:spcAft>
                <a:spcPts val="600"/>
              </a:spcAft>
              <a:buSzPct val="100000"/>
              <a:buChar char="–"/>
            </a:pPr>
            <a:r>
              <a:rPr lang="en-US" sz="13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① 安装 OpenClaw,确认版本号</a:t>
            </a:r>
            <a:endParaRPr lang="en-US" sz="1350" dirty="0"/>
          </a:p>
          <a:p>
            <a:pPr algn="l" marL="228600" indent="-228600">
              <a:lnSpc>
                <a:spcPct val="112000"/>
              </a:lnSpc>
              <a:spcAft>
                <a:spcPts val="600"/>
              </a:spcAft>
              <a:buSzPct val="100000"/>
              <a:buChar char="–"/>
            </a:pPr>
            <a:r>
              <a:rPr lang="en-US" sz="13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② 跑 onboard 向导,选 Telegram、填 Token</a:t>
            </a:r>
            <a:endParaRPr lang="en-US" sz="1350" dirty="0"/>
          </a:p>
          <a:p>
            <a:pPr algn="l" marL="228600" indent="-228600">
              <a:lnSpc>
                <a:spcPct val="112000"/>
              </a:lnSpc>
              <a:spcAft>
                <a:spcPts val="600"/>
              </a:spcAft>
              <a:buSzPct val="100000"/>
              <a:buChar char="–"/>
            </a:pPr>
            <a:r>
              <a:rPr lang="en-US" sz="13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③ 设好 allowFrom 白名单 + 时区,先关心跳</a:t>
            </a:r>
            <a:endParaRPr lang="en-US" sz="1350" dirty="0"/>
          </a:p>
          <a:p>
            <a:pPr algn="l" marL="228600" indent="-228600">
              <a:lnSpc>
                <a:spcPct val="112000"/>
              </a:lnSpc>
              <a:spcAft>
                <a:spcPts val="600"/>
              </a:spcAft>
              <a:buSzPct val="100000"/>
              <a:buChar char="–"/>
            </a:pPr>
            <a:r>
              <a:rPr lang="en-US" sz="13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④ 指定模型,在 Telegram 给它发第一句话</a:t>
            </a:r>
            <a:endParaRPr lang="en-US" sz="1350" dirty="0"/>
          </a:p>
        </p:txBody>
      </p:sp>
      <p:sp>
        <p:nvSpPr>
          <p:cNvPr id="9" name="Shape 6"/>
          <p:cNvSpPr/>
          <p:nvPr/>
        </p:nvSpPr>
        <p:spPr>
          <a:xfrm>
            <a:off x="640080" y="4297680"/>
            <a:ext cx="5285232" cy="1417320"/>
          </a:xfrm>
          <a:prstGeom prst="roundRect">
            <a:avLst>
              <a:gd name="adj" fmla="val 6452"/>
            </a:avLst>
          </a:prstGeom>
          <a:solidFill>
            <a:srgbClr val="191920"/>
          </a:solidFill>
          <a:ln w="12700">
            <a:solidFill>
              <a:srgbClr val="3FB27F"/>
            </a:solidFill>
            <a:prstDash val="solid"/>
          </a:ln>
        </p:spPr>
      </p:sp>
      <p:sp>
        <p:nvSpPr>
          <p:cNvPr id="10" name="Shape 7"/>
          <p:cNvSpPr/>
          <p:nvPr/>
        </p:nvSpPr>
        <p:spPr>
          <a:xfrm>
            <a:off x="868680" y="4498848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2980" y="4613148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417320" y="4480560"/>
            <a:ext cx="4114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通关标准</a:t>
            </a:r>
            <a:endParaRPr lang="en-US" sz="1400" dirty="0"/>
          </a:p>
        </p:txBody>
      </p:sp>
      <p:sp>
        <p:nvSpPr>
          <p:cNvPr id="13" name="Text 9"/>
          <p:cNvSpPr/>
          <p:nvPr/>
        </p:nvSpPr>
        <p:spPr>
          <a:xfrm>
            <a:off x="868680" y="4983480"/>
            <a:ext cx="4846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3FB27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机器人回复了你的第一句话。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6263640" y="4297680"/>
            <a:ext cx="5285232" cy="1417320"/>
          </a:xfrm>
          <a:prstGeom prst="roundRect">
            <a:avLst>
              <a:gd name="adj" fmla="val 6452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15" name="Shape 11"/>
          <p:cNvSpPr/>
          <p:nvPr/>
        </p:nvSpPr>
        <p:spPr>
          <a:xfrm>
            <a:off x="6492240" y="4498848"/>
            <a:ext cx="457200" cy="457200"/>
          </a:xfrm>
          <a:prstGeom prst="ellipse">
            <a:avLst/>
          </a:prstGeom>
          <a:solidFill>
            <a:srgbClr val="22222B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6540" y="4613148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7040880" y="4480560"/>
            <a:ext cx="4114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卡住了?</a:t>
            </a:r>
            <a:endParaRPr lang="en-US" sz="1400" dirty="0"/>
          </a:p>
        </p:txBody>
      </p:sp>
      <p:sp>
        <p:nvSpPr>
          <p:cNvPr id="18" name="Text 13"/>
          <p:cNvSpPr/>
          <p:nvPr/>
        </p:nvSpPr>
        <p:spPr>
          <a:xfrm>
            <a:off x="6492240" y="4983480"/>
            <a:ext cx="4846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先跑 openclaw doctor,再对照上一节的排查表。</a:t>
            </a:r>
            <a:endParaRPr lang="en-US" sz="1300" dirty="0"/>
          </a:p>
        </p:txBody>
      </p:sp>
      <p:sp>
        <p:nvSpPr>
          <p:cNvPr id="19" name="Text 14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20" name="Text 15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</a:t>
            </a:r>
            <a:endParaRPr lang="en-US" sz="11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HOMEWORK  ·  课后作业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课后作业:让它住进你的日常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828800"/>
            <a:ext cx="10908792" cy="1371600"/>
          </a:xfrm>
          <a:prstGeom prst="roundRect">
            <a:avLst>
              <a:gd name="adj" fmla="val 6667"/>
            </a:avLst>
          </a:prstGeom>
          <a:solidFill>
            <a:srgbClr val="1E1E26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914400" y="2103120"/>
            <a:ext cx="502920" cy="50292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0130" y="2228850"/>
            <a:ext cx="251460" cy="2514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554480" y="201168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把它接上你最常用的频道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1554480" y="2423160"/>
            <a:ext cx="9692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3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如果你平时用微信 / WhatsApp,试着把助理接上去(注意同样设好白名单),并在日常里和它聊几次。</a:t>
            </a:r>
            <a:endParaRPr lang="en-US" sz="1350" dirty="0"/>
          </a:p>
        </p:txBody>
      </p:sp>
      <p:sp>
        <p:nvSpPr>
          <p:cNvPr id="9" name="Shape 6"/>
          <p:cNvSpPr/>
          <p:nvPr/>
        </p:nvSpPr>
        <p:spPr>
          <a:xfrm>
            <a:off x="640080" y="3383280"/>
            <a:ext cx="3419856" cy="1920240"/>
          </a:xfrm>
          <a:prstGeom prst="roundRect">
            <a:avLst>
              <a:gd name="adj" fmla="val 4762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859536" y="3602736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836" y="3717036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481328" y="3602736"/>
            <a:ext cx="23591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多用几次</a:t>
            </a:r>
            <a:endParaRPr lang="en-US" sz="1300" dirty="0"/>
          </a:p>
        </p:txBody>
      </p:sp>
      <p:sp>
        <p:nvSpPr>
          <p:cNvPr id="13" name="Text 9"/>
          <p:cNvSpPr/>
          <p:nvPr/>
        </p:nvSpPr>
        <p:spPr>
          <a:xfrm>
            <a:off x="877824" y="4206240"/>
            <a:ext cx="2962656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4000"/>
              </a:lnSpc>
              <a:buNone/>
            </a:pPr>
            <a:r>
              <a:rPr lang="en-US" sz="11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熟悉它的脾气:什么问得清楚,它就答得好</a:t>
            </a:r>
            <a:endParaRPr lang="en-US" sz="1150" dirty="0"/>
          </a:p>
        </p:txBody>
      </p:sp>
      <p:sp>
        <p:nvSpPr>
          <p:cNvPr id="14" name="Shape 10"/>
          <p:cNvSpPr/>
          <p:nvPr/>
        </p:nvSpPr>
        <p:spPr>
          <a:xfrm>
            <a:off x="4384548" y="3383280"/>
            <a:ext cx="3419856" cy="1920240"/>
          </a:xfrm>
          <a:prstGeom prst="roundRect">
            <a:avLst>
              <a:gd name="adj" fmla="val 4762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4604004" y="3602736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8304" y="3717036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5225796" y="3602736"/>
            <a:ext cx="23591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记下不顺的地方</a:t>
            </a:r>
            <a:endParaRPr lang="en-US" sz="1300" dirty="0"/>
          </a:p>
        </p:txBody>
      </p:sp>
      <p:sp>
        <p:nvSpPr>
          <p:cNvPr id="18" name="Text 13"/>
          <p:cNvSpPr/>
          <p:nvPr/>
        </p:nvSpPr>
        <p:spPr>
          <a:xfrm>
            <a:off x="4622292" y="4206240"/>
            <a:ext cx="2962656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4000"/>
              </a:lnSpc>
              <a:buNone/>
            </a:pPr>
            <a:r>
              <a:rPr lang="en-US" sz="11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哪里答得不对、不懂你 —— 下节课正好来修</a:t>
            </a:r>
            <a:endParaRPr lang="en-US" sz="1150" dirty="0"/>
          </a:p>
        </p:txBody>
      </p:sp>
      <p:sp>
        <p:nvSpPr>
          <p:cNvPr id="19" name="Shape 14"/>
          <p:cNvSpPr/>
          <p:nvPr/>
        </p:nvSpPr>
        <p:spPr>
          <a:xfrm>
            <a:off x="8129016" y="3383280"/>
            <a:ext cx="3419856" cy="1920240"/>
          </a:xfrm>
          <a:prstGeom prst="roundRect">
            <a:avLst>
              <a:gd name="adj" fmla="val 4762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8348472" y="3602736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62772" y="3717036"/>
            <a:ext cx="228600" cy="22860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8970264" y="3602736"/>
            <a:ext cx="23591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为第 3 课热身</a:t>
            </a:r>
            <a:endParaRPr lang="en-US" sz="1300" dirty="0"/>
          </a:p>
        </p:txBody>
      </p:sp>
      <p:sp>
        <p:nvSpPr>
          <p:cNvPr id="23" name="Text 17"/>
          <p:cNvSpPr/>
          <p:nvPr/>
        </p:nvSpPr>
        <p:spPr>
          <a:xfrm>
            <a:off x="8366760" y="4206240"/>
            <a:ext cx="2962656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4000"/>
              </a:lnSpc>
              <a:buNone/>
            </a:pPr>
            <a:r>
              <a:rPr lang="en-US" sz="11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下节课你将给它写「身份」和「规则」</a:t>
            </a:r>
            <a:endParaRPr lang="en-US" sz="1150" dirty="0"/>
          </a:p>
        </p:txBody>
      </p:sp>
      <p:sp>
        <p:nvSpPr>
          <p:cNvPr id="24" name="Shape 18"/>
          <p:cNvSpPr/>
          <p:nvPr/>
        </p:nvSpPr>
        <p:spPr>
          <a:xfrm>
            <a:off x="640080" y="5486400"/>
            <a:ext cx="10908792" cy="548640"/>
          </a:xfrm>
          <a:prstGeom prst="roundRect">
            <a:avLst>
              <a:gd name="adj" fmla="val 13333"/>
            </a:avLst>
          </a:prstGeom>
          <a:solidFill>
            <a:srgbClr val="1A160C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25" name="Shape 19"/>
          <p:cNvSpPr/>
          <p:nvPr/>
        </p:nvSpPr>
        <p:spPr>
          <a:xfrm>
            <a:off x="841248" y="5568696"/>
            <a:ext cx="384048" cy="384048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2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7260" y="5664708"/>
            <a:ext cx="192024" cy="192024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1426464" y="5486400"/>
            <a:ext cx="990295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1350" b="1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下节预告:它现在只是「能跑」。第 3 课,我们让它「懂你」。</a:t>
            </a:r>
            <a:endParaRPr lang="en-US" sz="1350" dirty="0"/>
          </a:p>
        </p:txBody>
      </p:sp>
      <p:sp>
        <p:nvSpPr>
          <p:cNvPr id="28" name="Text 21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29" name="Text 22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</a:t>
            </a:r>
            <a:endParaRPr lang="en-US" sz="11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412480" y="1280160"/>
            <a:ext cx="3840480" cy="3840480"/>
          </a:xfrm>
          <a:prstGeom prst="ellipse">
            <a:avLst/>
          </a:prstGeom>
          <a:solidFill>
            <a:srgbClr val="191920"/>
          </a:solidFill>
          <a:ln/>
        </p:spPr>
      </p:sp>
      <p:sp>
        <p:nvSpPr>
          <p:cNvPr id="3" name="Shape 1"/>
          <p:cNvSpPr/>
          <p:nvPr/>
        </p:nvSpPr>
        <p:spPr>
          <a:xfrm>
            <a:off x="9646920" y="2514600"/>
            <a:ext cx="1371600" cy="1371600"/>
          </a:xfrm>
          <a:prstGeom prst="ellipse">
            <a:avLst/>
          </a:prstGeom>
          <a:solidFill>
            <a:srgbClr val="22222B"/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89820" y="2857500"/>
            <a:ext cx="685800" cy="6858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731520" y="1554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5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  ·  本课小结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713232" y="2194560"/>
            <a:ext cx="7315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6F6F3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助理已经上线。</a:t>
            </a:r>
            <a:endParaRPr lang="en-US" sz="4000" dirty="0"/>
          </a:p>
        </p:txBody>
      </p:sp>
      <p:sp>
        <p:nvSpPr>
          <p:cNvPr id="7" name="Text 4"/>
          <p:cNvSpPr/>
          <p:nvPr/>
        </p:nvSpPr>
        <p:spPr>
          <a:xfrm>
            <a:off x="731520" y="3383280"/>
            <a:ext cx="7132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4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你已经拥有了第一台「免许可杠杆机器」—— 一个能主动找你、7×24 替你产出的助理,而且安全设置已就位。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731520" y="4297680"/>
            <a:ext cx="7040880" cy="640080"/>
          </a:xfrm>
          <a:prstGeom prst="roundRect">
            <a:avLst>
              <a:gd name="adj" fmla="val 11429"/>
            </a:avLst>
          </a:prstGeom>
          <a:solidFill>
            <a:srgbClr val="1A160C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932688" y="4425696"/>
            <a:ext cx="384048" cy="384048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8700" y="4521708"/>
            <a:ext cx="192024" cy="192024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1517904" y="4297680"/>
            <a:ext cx="6035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1400" b="1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下一课:把它从「能跑」调教成「你的员工」—— 工作区文件。</a:t>
            </a:r>
            <a:endParaRPr lang="en-US" sz="1400" dirty="0"/>
          </a:p>
        </p:txBody>
      </p:sp>
      <p:sp>
        <p:nvSpPr>
          <p:cNvPr id="12" name="Shape 8"/>
          <p:cNvSpPr/>
          <p:nvPr/>
        </p:nvSpPr>
        <p:spPr>
          <a:xfrm>
            <a:off x="731520" y="5257800"/>
            <a:ext cx="4572000" cy="0"/>
          </a:xfrm>
          <a:prstGeom prst="line">
            <a:avLst/>
          </a:prstGeom>
          <a:noFill/>
          <a:ln w="12700">
            <a:solidFill>
              <a:srgbClr val="33333E"/>
            </a:solidFill>
            <a:prstDash val="solid"/>
          </a:ln>
        </p:spPr>
      </p:sp>
      <p:sp>
        <p:nvSpPr>
          <p:cNvPr id="13" name="Text 9"/>
          <p:cNvSpPr/>
          <p:nvPr/>
        </p:nvSpPr>
        <p:spPr>
          <a:xfrm>
            <a:off x="731520" y="54406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 ·   第 2 课 完</a:t>
            </a:r>
            <a:endParaRPr lang="en-US" sz="1100" dirty="0"/>
          </a:p>
        </p:txBody>
      </p:sp>
      <p:sp>
        <p:nvSpPr>
          <p:cNvPr id="14" name="Text 10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15" name="Text 11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RECAP  ·  承上启下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上一课你想清楚了「做什么」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828800"/>
            <a:ext cx="5285232" cy="3657600"/>
          </a:xfrm>
          <a:prstGeom prst="roundRect">
            <a:avLst>
              <a:gd name="adj" fmla="val 2500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868680" y="205740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第 1 课带走的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914400" y="2606040"/>
            <a:ext cx="475488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228600" indent="-228600">
              <a:lnSpc>
                <a:spcPct val="112000"/>
              </a:lnSpc>
              <a:spcAft>
                <a:spcPts val="1200"/>
              </a:spcAft>
              <a:buSzPct val="100000"/>
              <a:buChar char="–"/>
            </a:pPr>
            <a:r>
              <a:rPr lang="en-US" sz="1400" dirty="0">
                <a:solidFill>
                  <a:srgbClr val="BFBFC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一句话定位:「我帮 ___,解决 ___」</a:t>
            </a:r>
            <a:endParaRPr lang="en-US" sz="1400" dirty="0"/>
          </a:p>
          <a:p>
            <a:pPr algn="l" marL="228600" indent="-228600">
              <a:lnSpc>
                <a:spcPct val="112000"/>
              </a:lnSpc>
              <a:spcAft>
                <a:spcPts val="1200"/>
              </a:spcAft>
              <a:buSzPct val="100000"/>
              <a:buChar char="–"/>
            </a:pPr>
            <a:r>
              <a:rPr lang="en-US" sz="1400" dirty="0">
                <a:solidFill>
                  <a:srgbClr val="BFBFC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一张定位画布:人群 / 痛点 / 交付 / 定价</a:t>
            </a:r>
            <a:endParaRPr lang="en-US" sz="1400" dirty="0"/>
          </a:p>
          <a:p>
            <a:pPr algn="l" marL="228600" indent="-228600">
              <a:lnSpc>
                <a:spcPct val="112000"/>
              </a:lnSpc>
              <a:spcAft>
                <a:spcPts val="1200"/>
              </a:spcAft>
              <a:buSzPct val="100000"/>
              <a:buChar char="–"/>
            </a:pPr>
            <a:r>
              <a:rPr lang="en-US" sz="1400" dirty="0">
                <a:solidFill>
                  <a:srgbClr val="BFBFC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一份「每周重复事项」清单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6263640" y="1828800"/>
            <a:ext cx="5285232" cy="3657600"/>
          </a:xfrm>
          <a:prstGeom prst="roundRect">
            <a:avLst>
              <a:gd name="adj" fmla="val 2500"/>
            </a:avLst>
          </a:prstGeom>
          <a:solidFill>
            <a:srgbClr val="1E1E26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6492240" y="205740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这一课要做的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6537960" y="2606040"/>
            <a:ext cx="475488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228600" indent="-228600">
              <a:lnSpc>
                <a:spcPct val="112000"/>
              </a:lnSpc>
              <a:spcAft>
                <a:spcPts val="1200"/>
              </a:spcAft>
              <a:buSzPct val="100000"/>
              <a:buChar char="–"/>
            </a:pPr>
            <a:r>
              <a:rPr lang="en-US" sz="1400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给这个定位,配一个真正能干活的助理</a:t>
            </a:r>
            <a:endParaRPr lang="en-US" sz="1400" dirty="0"/>
          </a:p>
          <a:p>
            <a:pPr algn="l" marL="228600" indent="-228600">
              <a:lnSpc>
                <a:spcPct val="112000"/>
              </a:lnSpc>
              <a:spcAft>
                <a:spcPts val="1200"/>
              </a:spcAft>
              <a:buSzPct val="100000"/>
              <a:buChar char="–"/>
            </a:pPr>
            <a:r>
              <a:rPr lang="en-US" sz="140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在你自己的电脑上,把它装好、跑起来</a:t>
            </a:r>
            <a:endParaRPr lang="en-US" sz="1400" dirty="0"/>
          </a:p>
          <a:p>
            <a:pPr algn="l" marL="228600" indent="-228600">
              <a:lnSpc>
                <a:spcPct val="112000"/>
              </a:lnSpc>
              <a:spcAft>
                <a:spcPts val="1200"/>
              </a:spcAft>
              <a:buSzPct val="100000"/>
              <a:buChar char="–"/>
            </a:pPr>
            <a:r>
              <a:rPr lang="en-US" sz="140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从清单里挑第一件事,准备交给它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640080" y="5715000"/>
            <a:ext cx="10908792" cy="548640"/>
          </a:xfrm>
          <a:prstGeom prst="roundRect">
            <a:avLst>
              <a:gd name="adj" fmla="val 13333"/>
            </a:avLst>
          </a:prstGeom>
          <a:solidFill>
            <a:srgbClr val="12110C"/>
          </a:solidFill>
          <a:ln w="12700">
            <a:solidFill>
              <a:srgbClr val="8A5A12"/>
            </a:solidFill>
            <a:prstDash val="dash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841248" y="5797296"/>
            <a:ext cx="384048" cy="384048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37260" y="5893308"/>
            <a:ext cx="192024" cy="192024"/>
          </a:xfrm>
          <a:prstGeom prst="rect">
            <a:avLst/>
          </a:prstGeom>
        </p:spPr>
      </p:pic>
      <p:sp>
        <p:nvSpPr>
          <p:cNvPr id="13" name="Text 10"/>
          <p:cNvSpPr/>
          <p:nvPr/>
        </p:nvSpPr>
        <p:spPr>
          <a:xfrm>
            <a:off x="1426464" y="5715000"/>
            <a:ext cx="990295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1100" b="1" spc="2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思考题   </a:t>
            </a:r>
            <a:pPr algn="l" indent="0" marL="0">
              <a:lnSpc>
                <a:spcPct val="112000"/>
              </a:lnSpc>
              <a:buNone/>
            </a:pPr>
            <a:r>
              <a:rPr lang="en-US" sz="1300" dirty="0">
                <a:solidFill>
                  <a:srgbClr val="E7D9BD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上节课你懂了「杠杆」。这节课,你要亲手装下第一台杠杆机器 —— 它会替你产出吗?</a:t>
            </a:r>
            <a:endParaRPr lang="en-US" sz="1100" dirty="0"/>
          </a:p>
        </p:txBody>
      </p:sp>
      <p:sp>
        <p:nvSpPr>
          <p:cNvPr id="14" name="Text 11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MINDSET  ·  心法回顾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你装的不是软件,是一台「杠杆机器」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783080"/>
            <a:ext cx="10908792" cy="868680"/>
          </a:xfrm>
          <a:prstGeom prst="roundRect">
            <a:avLst>
              <a:gd name="adj" fmla="val 8421"/>
            </a:avLst>
          </a:prstGeom>
          <a:solidFill>
            <a:srgbClr val="1E1E26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59536" y="1965960"/>
            <a:ext cx="502920" cy="50292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5266" y="2091690"/>
            <a:ext cx="251460" cy="2514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554480" y="1892808"/>
            <a:ext cx="9811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NAVAL · 上节课的结论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1554480" y="2148840"/>
            <a:ext cx="98115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4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代码 + 媒体,是「免许可杠杆」—— 不需任何人点头、零边际成本、可无限复制。</a:t>
            </a:r>
            <a:endParaRPr lang="en-US" sz="1450" dirty="0"/>
          </a:p>
        </p:txBody>
      </p:sp>
      <p:sp>
        <p:nvSpPr>
          <p:cNvPr id="9" name="Shape 6"/>
          <p:cNvSpPr/>
          <p:nvPr/>
        </p:nvSpPr>
        <p:spPr>
          <a:xfrm>
            <a:off x="640080" y="2834640"/>
            <a:ext cx="5285232" cy="2286000"/>
          </a:xfrm>
          <a:prstGeom prst="roundRect">
            <a:avLst>
              <a:gd name="adj" fmla="val 4000"/>
            </a:avLst>
          </a:prstGeom>
          <a:solidFill>
            <a:srgbClr val="1E1E26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868680" y="3063240"/>
            <a:ext cx="502920" cy="50292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4410" y="3188970"/>
            <a:ext cx="251460" cy="25146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463040" y="3081528"/>
            <a:ext cx="4480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OpenClaw = 你的第一台免许可杠杆机器</a:t>
            </a:r>
            <a:endParaRPr lang="en-US" sz="1400" dirty="0"/>
          </a:p>
        </p:txBody>
      </p:sp>
      <p:sp>
        <p:nvSpPr>
          <p:cNvPr id="13" name="Text 9"/>
          <p:cNvSpPr/>
          <p:nvPr/>
        </p:nvSpPr>
        <p:spPr>
          <a:xfrm>
            <a:off x="914400" y="3703320"/>
            <a:ext cx="47548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228600" indent="-228600">
              <a:lnSpc>
                <a:spcPct val="112000"/>
              </a:lnSpc>
              <a:spcAft>
                <a:spcPts val="800"/>
              </a:spcAft>
              <a:buSzPct val="100000"/>
              <a:buChar char="–"/>
            </a:pPr>
            <a:r>
              <a:rPr lang="en-US" sz="1250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不需任何人许可,今天就能用</a:t>
            </a:r>
            <a:endParaRPr lang="en-US" sz="1250" dirty="0"/>
          </a:p>
          <a:p>
            <a:pPr algn="l" marL="228600" indent="-228600">
              <a:lnSpc>
                <a:spcPct val="112000"/>
              </a:lnSpc>
              <a:spcAft>
                <a:spcPts val="800"/>
              </a:spcAft>
              <a:buSzPct val="100000"/>
              <a:buChar char="–"/>
            </a:pPr>
            <a:r>
              <a:rPr lang="en-US" sz="12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装在你电脑上,资产归你</a:t>
            </a:r>
            <a:endParaRPr lang="en-US" sz="1250" dirty="0"/>
          </a:p>
          <a:p>
            <a:pPr algn="l" marL="228600" indent="-228600">
              <a:lnSpc>
                <a:spcPct val="112000"/>
              </a:lnSpc>
              <a:spcAft>
                <a:spcPts val="800"/>
              </a:spcAft>
              <a:buSzPct val="100000"/>
              <a:buChar char="–"/>
            </a:pPr>
            <a:r>
              <a:rPr lang="en-US" sz="12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7×24 替你产出,你睡觉它也在跑</a:t>
            </a:r>
            <a:endParaRPr lang="en-US" sz="1250" dirty="0"/>
          </a:p>
        </p:txBody>
      </p:sp>
      <p:sp>
        <p:nvSpPr>
          <p:cNvPr id="14" name="Shape 10"/>
          <p:cNvSpPr/>
          <p:nvPr/>
        </p:nvSpPr>
        <p:spPr>
          <a:xfrm>
            <a:off x="6263640" y="2834640"/>
            <a:ext cx="5285232" cy="2286000"/>
          </a:xfrm>
          <a:prstGeom prst="roundRect">
            <a:avLst>
              <a:gd name="adj" fmla="val 4000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6492240" y="3063240"/>
            <a:ext cx="502920" cy="50292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17970" y="3188970"/>
            <a:ext cx="251460" cy="25146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7086600" y="3081528"/>
            <a:ext cx="4389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所以本课真正在做的事</a:t>
            </a:r>
            <a:endParaRPr lang="en-US" sz="1400" dirty="0"/>
          </a:p>
        </p:txBody>
      </p:sp>
      <p:sp>
        <p:nvSpPr>
          <p:cNvPr id="18" name="Text 13"/>
          <p:cNvSpPr/>
          <p:nvPr/>
        </p:nvSpPr>
        <p:spPr>
          <a:xfrm>
            <a:off x="6537960" y="3703320"/>
            <a:ext cx="48463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不是「学一个软件」,而是把一项「能在你不在场时仍产出」的资产,搬进你的电脑。这正是 Naval 说的财富的样子。</a:t>
            </a:r>
            <a:endParaRPr lang="en-US" sz="1300" dirty="0"/>
          </a:p>
        </p:txBody>
      </p:sp>
      <p:sp>
        <p:nvSpPr>
          <p:cNvPr id="19" name="Shape 14"/>
          <p:cNvSpPr/>
          <p:nvPr/>
        </p:nvSpPr>
        <p:spPr>
          <a:xfrm>
            <a:off x="640080" y="5349240"/>
            <a:ext cx="10908792" cy="548640"/>
          </a:xfrm>
          <a:prstGeom prst="roundRect">
            <a:avLst>
              <a:gd name="adj" fmla="val 13333"/>
            </a:avLst>
          </a:prstGeom>
          <a:solidFill>
            <a:srgbClr val="12110C"/>
          </a:solidFill>
          <a:ln w="12700">
            <a:solidFill>
              <a:srgbClr val="8A5A12"/>
            </a:solidFill>
            <a:prstDash val="dash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841248" y="5431536"/>
            <a:ext cx="384048" cy="384048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7260" y="5527548"/>
            <a:ext cx="192024" cy="192024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1426464" y="5349240"/>
            <a:ext cx="990295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1100" b="1" spc="2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思考题   </a:t>
            </a:r>
            <a:pPr algn="l" indent="0" marL="0">
              <a:lnSpc>
                <a:spcPct val="112000"/>
              </a:lnSpc>
              <a:buNone/>
            </a:pPr>
            <a:r>
              <a:rPr lang="en-US" sz="1300" dirty="0">
                <a:solidFill>
                  <a:srgbClr val="E7D9BD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你装它,是为了「省点事」,还是为了「拥有一台不靠你在场也能产出的资产」?</a:t>
            </a:r>
            <a:endParaRPr lang="en-US" sz="1100" dirty="0"/>
          </a:p>
        </p:txBody>
      </p:sp>
      <p:sp>
        <p:nvSpPr>
          <p:cNvPr id="23" name="Text 17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24" name="Text 18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823960" y="1371600"/>
            <a:ext cx="3657600" cy="3657600"/>
          </a:xfrm>
          <a:prstGeom prst="ellipse">
            <a:avLst/>
          </a:prstGeom>
          <a:solidFill>
            <a:srgbClr val="191920"/>
          </a:solidFill>
          <a:ln/>
        </p:spPr>
      </p:sp>
      <p:sp>
        <p:nvSpPr>
          <p:cNvPr id="3" name="Shape 1"/>
          <p:cNvSpPr/>
          <p:nvPr/>
        </p:nvSpPr>
        <p:spPr>
          <a:xfrm>
            <a:off x="9966960" y="2514600"/>
            <a:ext cx="1371600" cy="1371600"/>
          </a:xfrm>
          <a:prstGeom prst="ellipse">
            <a:avLst/>
          </a:prstGeom>
          <a:solidFill>
            <a:srgbClr val="22222B"/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09860" y="2857500"/>
            <a:ext cx="685800" cy="6858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40080" y="2148840"/>
            <a:ext cx="5943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3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ONE</a:t>
            </a:r>
            <a:endParaRPr lang="en-US" sz="1300" dirty="0"/>
          </a:p>
        </p:txBody>
      </p:sp>
      <p:sp>
        <p:nvSpPr>
          <p:cNvPr id="6" name="Text 3"/>
          <p:cNvSpPr/>
          <p:nvPr/>
        </p:nvSpPr>
        <p:spPr>
          <a:xfrm>
            <a:off x="594360" y="2331720"/>
            <a:ext cx="21945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0" b="1" dirty="0">
                <a:solidFill>
                  <a:srgbClr val="201E1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01</a:t>
            </a:r>
            <a:endParaRPr lang="en-US" sz="12000" dirty="0"/>
          </a:p>
        </p:txBody>
      </p:sp>
      <p:sp>
        <p:nvSpPr>
          <p:cNvPr id="7" name="Text 4"/>
          <p:cNvSpPr/>
          <p:nvPr/>
        </p:nvSpPr>
        <p:spPr>
          <a:xfrm>
            <a:off x="2423160" y="2651760"/>
            <a:ext cx="4206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300" b="1" dirty="0">
                <a:solidFill>
                  <a:srgbClr val="F6F6F3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助理工具全景</a:t>
            </a:r>
            <a:endParaRPr lang="en-US" sz="3300" dirty="0"/>
          </a:p>
        </p:txBody>
      </p:sp>
      <p:sp>
        <p:nvSpPr>
          <p:cNvPr id="8" name="Shape 5"/>
          <p:cNvSpPr/>
          <p:nvPr/>
        </p:nvSpPr>
        <p:spPr>
          <a:xfrm>
            <a:off x="640080" y="3886200"/>
            <a:ext cx="2743200" cy="0"/>
          </a:xfrm>
          <a:prstGeom prst="line">
            <a:avLst/>
          </a:prstGeom>
          <a:noFill/>
          <a:ln w="25400">
            <a:solidFill>
              <a:srgbClr val="F5A623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640080" y="4114800"/>
            <a:ext cx="6035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市面上的 AI 助理很多,先分清两大类。</a:t>
            </a:r>
            <a:endParaRPr lang="en-US" sz="1400" dirty="0"/>
          </a:p>
          <a:p>
            <a:pPr algn="l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搞懂它们的差别,你才知道为什么我们用 OpenClaw。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LANDSCAPE  ·  云端 vs 自托管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两类助理,先分清楚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828800"/>
            <a:ext cx="5285232" cy="3657600"/>
          </a:xfrm>
          <a:prstGeom prst="roundRect">
            <a:avLst>
              <a:gd name="adj" fmla="val 2500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68680" y="2057400"/>
            <a:ext cx="502920" cy="502920"/>
          </a:xfrm>
          <a:prstGeom prst="ellipse">
            <a:avLst/>
          </a:prstGeom>
          <a:solidFill>
            <a:srgbClr val="22222B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4410" y="2183130"/>
            <a:ext cx="251460" cy="2514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481328" y="2075688"/>
            <a:ext cx="4389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云端助手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914400" y="2606040"/>
            <a:ext cx="4754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ChatGPT · Claude · Gemini …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914400" y="2926080"/>
            <a:ext cx="475488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228600" indent="-228600">
              <a:lnSpc>
                <a:spcPct val="112000"/>
              </a:lnSpc>
              <a:spcAft>
                <a:spcPts val="900"/>
              </a:spcAft>
              <a:buSzPct val="100000"/>
              <a:buChar char="–"/>
            </a:pPr>
            <a:r>
              <a:rPr lang="en-US" sz="13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开箱即用,几乎无门槛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900"/>
              </a:spcAft>
              <a:buSzPct val="100000"/>
              <a:buChar char="–"/>
            </a:pPr>
            <a:r>
              <a:rPr lang="en-US" sz="13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数据跑在厂商的服务器上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900"/>
              </a:spcAft>
              <a:buSzPct val="100000"/>
              <a:buChar char="–"/>
            </a:pPr>
            <a:r>
              <a:rPr lang="en-US" sz="13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上下文有限,关掉窗口就「断片」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900"/>
              </a:spcAft>
              <a:buSzPct val="100000"/>
              <a:buChar char="–"/>
            </a:pPr>
            <a:r>
              <a:rPr lang="en-US" sz="13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能力被平台框死,难以深度定制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6263640" y="1828800"/>
            <a:ext cx="5285232" cy="3657600"/>
          </a:xfrm>
          <a:prstGeom prst="roundRect">
            <a:avLst>
              <a:gd name="adj" fmla="val 2500"/>
            </a:avLst>
          </a:prstGeom>
          <a:solidFill>
            <a:srgbClr val="1E1E26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6492240" y="2057400"/>
            <a:ext cx="502920" cy="50292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7970" y="2183130"/>
            <a:ext cx="251460" cy="25146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7104888" y="2075688"/>
            <a:ext cx="4389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自托管助理</a:t>
            </a:r>
            <a:endParaRPr lang="en-US" sz="1600" dirty="0"/>
          </a:p>
        </p:txBody>
      </p:sp>
      <p:sp>
        <p:nvSpPr>
          <p:cNvPr id="14" name="Text 10"/>
          <p:cNvSpPr/>
          <p:nvPr/>
        </p:nvSpPr>
        <p:spPr>
          <a:xfrm>
            <a:off x="6537960" y="2606040"/>
            <a:ext cx="4754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OpenClaw 等</a:t>
            </a:r>
            <a:endParaRPr lang="en-US" sz="1100" dirty="0"/>
          </a:p>
        </p:txBody>
      </p:sp>
      <p:sp>
        <p:nvSpPr>
          <p:cNvPr id="15" name="Text 11"/>
          <p:cNvSpPr/>
          <p:nvPr/>
        </p:nvSpPr>
        <p:spPr>
          <a:xfrm>
            <a:off x="6537960" y="2926080"/>
            <a:ext cx="475488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228600" indent="-228600">
              <a:lnSpc>
                <a:spcPct val="112000"/>
              </a:lnSpc>
              <a:spcAft>
                <a:spcPts val="900"/>
              </a:spcAft>
              <a:buSzPct val="100000"/>
              <a:buChar char="–"/>
            </a:pPr>
            <a:r>
              <a:rPr lang="en-US" sz="1300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跑在你自己的电脑 / 服务器上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900"/>
              </a:spcAft>
              <a:buSzPct val="100000"/>
              <a:buChar char="–"/>
            </a:pPr>
            <a:r>
              <a:rPr lang="en-US" sz="130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数据、技能、记忆,都留在本地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900"/>
              </a:spcAft>
              <a:buSzPct val="100000"/>
              <a:buChar char="–"/>
            </a:pPr>
            <a:r>
              <a:rPr lang="en-US" sz="130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可常驻、可主动找你、能接你的工具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900"/>
              </a:spcAft>
              <a:buSzPct val="100000"/>
              <a:buChar char="–"/>
            </a:pPr>
            <a:r>
              <a:rPr lang="en-US" sz="130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开源、可定制,能力可无限扩展</a:t>
            </a:r>
            <a:endParaRPr lang="en-US" sz="1300" dirty="0"/>
          </a:p>
        </p:txBody>
      </p:sp>
      <p:sp>
        <p:nvSpPr>
          <p:cNvPr id="16" name="Shape 12"/>
          <p:cNvSpPr/>
          <p:nvPr/>
        </p:nvSpPr>
        <p:spPr>
          <a:xfrm>
            <a:off x="640080" y="5715000"/>
            <a:ext cx="10908792" cy="548640"/>
          </a:xfrm>
          <a:prstGeom prst="roundRect">
            <a:avLst>
              <a:gd name="adj" fmla="val 13333"/>
            </a:avLst>
          </a:prstGeom>
          <a:solidFill>
            <a:srgbClr val="1A160C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7" name="Shape 13"/>
          <p:cNvSpPr/>
          <p:nvPr/>
        </p:nvSpPr>
        <p:spPr>
          <a:xfrm>
            <a:off x="841248" y="5797296"/>
            <a:ext cx="384048" cy="384048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7260" y="5893308"/>
            <a:ext cx="192024" cy="192024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1426464" y="5715000"/>
            <a:ext cx="990295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1350" b="1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小而美要的是「拥有权 + 可控 + 能接一切」—— 所以本课用自托管。</a:t>
            </a:r>
            <a:endParaRPr lang="en-US" sz="1350" dirty="0"/>
          </a:p>
        </p:txBody>
      </p:sp>
      <p:sp>
        <p:nvSpPr>
          <p:cNvPr id="20" name="Text 15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21" name="Text 16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SELF-HOST  ·  为什么选自托管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自托管给你的三件「云端给不了」的东西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920240"/>
            <a:ext cx="3419856" cy="2697480"/>
          </a:xfrm>
          <a:prstGeom prst="roundRect">
            <a:avLst>
              <a:gd name="adj" fmla="val 3390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59536" y="2139696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73836" y="2253996"/>
            <a:ext cx="228600" cy="22860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481328" y="2139696"/>
            <a:ext cx="23591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拥有权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877824" y="2743200"/>
            <a:ext cx="2962656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4000"/>
              </a:lnSpc>
              <a:buNone/>
            </a:pPr>
            <a:r>
              <a:rPr lang="en-US" sz="12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助理、数据、记忆都在你手里。换平台、停服务,都不影响你积累的资产。</a:t>
            </a:r>
            <a:endParaRPr lang="en-US" sz="1250" dirty="0"/>
          </a:p>
        </p:txBody>
      </p:sp>
      <p:sp>
        <p:nvSpPr>
          <p:cNvPr id="9" name="Shape 6"/>
          <p:cNvSpPr/>
          <p:nvPr/>
        </p:nvSpPr>
        <p:spPr>
          <a:xfrm>
            <a:off x="4384548" y="1920240"/>
            <a:ext cx="3419856" cy="2697480"/>
          </a:xfrm>
          <a:prstGeom prst="roundRect">
            <a:avLst>
              <a:gd name="adj" fmla="val 3390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4604004" y="2139696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8304" y="2253996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225796" y="2139696"/>
            <a:ext cx="23591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可控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622292" y="2743200"/>
            <a:ext cx="2962656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4000"/>
              </a:lnSpc>
              <a:buNone/>
            </a:pPr>
            <a:r>
              <a:rPr lang="en-US" sz="12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权限、定时、能接哪些工具,全由你定。它能做什么,你说了算。</a:t>
            </a:r>
            <a:endParaRPr lang="en-US" sz="1250" dirty="0"/>
          </a:p>
        </p:txBody>
      </p:sp>
      <p:sp>
        <p:nvSpPr>
          <p:cNvPr id="14" name="Shape 10"/>
          <p:cNvSpPr/>
          <p:nvPr/>
        </p:nvSpPr>
        <p:spPr>
          <a:xfrm>
            <a:off x="8129016" y="1920240"/>
            <a:ext cx="3419856" cy="2697480"/>
          </a:xfrm>
          <a:prstGeom prst="roundRect">
            <a:avLst>
              <a:gd name="adj" fmla="val 3390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8348472" y="2139696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62772" y="2253996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8970264" y="2139696"/>
            <a:ext cx="23591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能接一切</a:t>
            </a:r>
            <a:endParaRPr lang="en-US" sz="1600" dirty="0"/>
          </a:p>
        </p:txBody>
      </p:sp>
      <p:sp>
        <p:nvSpPr>
          <p:cNvPr id="18" name="Text 13"/>
          <p:cNvSpPr/>
          <p:nvPr/>
        </p:nvSpPr>
        <p:spPr>
          <a:xfrm>
            <a:off x="8366760" y="2743200"/>
            <a:ext cx="2962656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4000"/>
              </a:lnSpc>
              <a:buNone/>
            </a:pPr>
            <a:r>
              <a:rPr lang="en-US" sz="12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接你的邮箱、日历、文件、聊天软件,真正深入到你每天的工作里。</a:t>
            </a:r>
            <a:endParaRPr lang="en-US" sz="1250" dirty="0"/>
          </a:p>
        </p:txBody>
      </p:sp>
      <p:sp>
        <p:nvSpPr>
          <p:cNvPr id="19" name="Shape 14"/>
          <p:cNvSpPr/>
          <p:nvPr/>
        </p:nvSpPr>
        <p:spPr>
          <a:xfrm>
            <a:off x="640080" y="4892040"/>
            <a:ext cx="10908792" cy="548640"/>
          </a:xfrm>
          <a:prstGeom prst="roundRect">
            <a:avLst>
              <a:gd name="adj" fmla="val 13333"/>
            </a:avLst>
          </a:prstGeom>
          <a:solidFill>
            <a:srgbClr val="1A160C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841248" y="4974336"/>
            <a:ext cx="384048" cy="384048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7260" y="5070348"/>
            <a:ext cx="192024" cy="192024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1426464" y="4892040"/>
            <a:ext cx="990295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1400" b="1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代价是:你要自己装、自己设好安全。这正是本课要手把手带你做的。</a:t>
            </a:r>
            <a:endParaRPr lang="en-US" sz="1400" dirty="0"/>
          </a:p>
        </p:txBody>
      </p:sp>
      <p:sp>
        <p:nvSpPr>
          <p:cNvPr id="23" name="Shape 17"/>
          <p:cNvSpPr/>
          <p:nvPr/>
        </p:nvSpPr>
        <p:spPr>
          <a:xfrm>
            <a:off x="640080" y="5623560"/>
            <a:ext cx="10908792" cy="548640"/>
          </a:xfrm>
          <a:prstGeom prst="roundRect">
            <a:avLst>
              <a:gd name="adj" fmla="val 13333"/>
            </a:avLst>
          </a:prstGeom>
          <a:solidFill>
            <a:srgbClr val="12110C"/>
          </a:solidFill>
          <a:ln w="12700">
            <a:solidFill>
              <a:srgbClr val="8A5A12"/>
            </a:solidFill>
            <a:prstDash val="dash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24" name="Shape 18"/>
          <p:cNvSpPr/>
          <p:nvPr/>
        </p:nvSpPr>
        <p:spPr>
          <a:xfrm>
            <a:off x="841248" y="5705856"/>
            <a:ext cx="384048" cy="384048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25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7260" y="5801868"/>
            <a:ext cx="192024" cy="192024"/>
          </a:xfrm>
          <a:prstGeom prst="rect">
            <a:avLst/>
          </a:prstGeom>
        </p:spPr>
      </p:pic>
      <p:sp>
        <p:nvSpPr>
          <p:cNvPr id="26" name="Text 19"/>
          <p:cNvSpPr/>
          <p:nvPr/>
        </p:nvSpPr>
        <p:spPr>
          <a:xfrm>
            <a:off x="1426464" y="5623560"/>
            <a:ext cx="990295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1100" b="1" spc="2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思考题   </a:t>
            </a:r>
            <a:pPr algn="l" indent="0" marL="0">
              <a:lnSpc>
                <a:spcPct val="112000"/>
              </a:lnSpc>
              <a:buNone/>
            </a:pPr>
            <a:r>
              <a:rPr lang="en-US" sz="1300" dirty="0">
                <a:solidFill>
                  <a:srgbClr val="E7D9BD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云端是「租」一个助理,自托管是「拥有」一项资产。你要哪一个?</a:t>
            </a:r>
            <a:endParaRPr lang="en-US" sz="1100" dirty="0"/>
          </a:p>
        </p:txBody>
      </p:sp>
      <p:sp>
        <p:nvSpPr>
          <p:cNvPr id="27" name="Text 20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28" name="Text 21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OPENCLAW  ·  它是什么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OpenClaw:你自己的 7×24 私人助理 🦞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828800"/>
            <a:ext cx="3419856" cy="1051560"/>
          </a:xfrm>
          <a:prstGeom prst="roundRect">
            <a:avLst>
              <a:gd name="adj" fmla="val 8696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896112" y="1938528"/>
            <a:ext cx="296265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F5A6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开源</a:t>
            </a:r>
            <a:endParaRPr lang="en-US" sz="2100" dirty="0"/>
          </a:p>
        </p:txBody>
      </p:sp>
      <p:sp>
        <p:nvSpPr>
          <p:cNvPr id="6" name="Text 4"/>
          <p:cNvSpPr/>
          <p:nvPr/>
        </p:nvSpPr>
        <p:spPr>
          <a:xfrm>
            <a:off x="896112" y="2395728"/>
            <a:ext cx="2962656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MIT 许可,完全开放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384548" y="1828800"/>
            <a:ext cx="3419856" cy="1051560"/>
          </a:xfrm>
          <a:prstGeom prst="roundRect">
            <a:avLst>
              <a:gd name="adj" fmla="val 8696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4640580" y="1938528"/>
            <a:ext cx="296265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F5A6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6.8 万 +</a:t>
            </a:r>
            <a:endParaRPr lang="en-US" sz="2100" dirty="0"/>
          </a:p>
        </p:txBody>
      </p:sp>
      <p:sp>
        <p:nvSpPr>
          <p:cNvPr id="9" name="Text 7"/>
          <p:cNvSpPr/>
          <p:nvPr/>
        </p:nvSpPr>
        <p:spPr>
          <a:xfrm>
            <a:off x="4640580" y="2395728"/>
            <a:ext cx="2962656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GitHub Stars,社区极活跃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8129016" y="1828800"/>
            <a:ext cx="3419856" cy="1051560"/>
          </a:xfrm>
          <a:prstGeom prst="roundRect">
            <a:avLst>
              <a:gd name="adj" fmla="val 8696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8385048" y="1938528"/>
            <a:ext cx="296265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F5A6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Molty</a:t>
            </a:r>
            <a:endParaRPr lang="en-US" sz="2100" dirty="0"/>
          </a:p>
        </p:txBody>
      </p:sp>
      <p:sp>
        <p:nvSpPr>
          <p:cNvPr id="12" name="Text 10"/>
          <p:cNvSpPr/>
          <p:nvPr/>
        </p:nvSpPr>
        <p:spPr>
          <a:xfrm>
            <a:off x="8385048" y="2395728"/>
            <a:ext cx="2962656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昵称「太空龙虾」,作者 Peter Steinberger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40080" y="3063240"/>
            <a:ext cx="10908792" cy="731520"/>
          </a:xfrm>
          <a:prstGeom prst="roundRect">
            <a:avLst>
              <a:gd name="adj" fmla="val 10000"/>
            </a:avLst>
          </a:prstGeom>
          <a:solidFill>
            <a:srgbClr val="1A160C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841248" y="3236976"/>
            <a:ext cx="384048" cy="384048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37260" y="3332988"/>
            <a:ext cx="192024" cy="192024"/>
          </a:xfrm>
          <a:prstGeom prst="rect">
            <a:avLst/>
          </a:prstGeom>
        </p:spPr>
      </p:pic>
      <p:sp>
        <p:nvSpPr>
          <p:cNvPr id="16" name="Text 13"/>
          <p:cNvSpPr/>
          <p:nvPr/>
        </p:nvSpPr>
        <p:spPr>
          <a:xfrm>
            <a:off x="1426464" y="3063240"/>
            <a:ext cx="990295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1500" b="1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本质:把 Claude Code「常驻」跑起来,变成一个会主动找你、能在你设备上真正干活的助理。</a:t>
            </a:r>
            <a:endParaRPr lang="en-US" sz="1500" dirty="0"/>
          </a:p>
        </p:txBody>
      </p:sp>
      <p:sp>
        <p:nvSpPr>
          <p:cNvPr id="17" name="Text 14"/>
          <p:cNvSpPr/>
          <p:nvPr/>
        </p:nvSpPr>
        <p:spPr>
          <a:xfrm>
            <a:off x="640080" y="406908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5A62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它能做什么</a:t>
            </a:r>
            <a:endParaRPr lang="en-US" sz="1300" dirty="0"/>
          </a:p>
        </p:txBody>
      </p:sp>
      <p:sp>
        <p:nvSpPr>
          <p:cNvPr id="18" name="Shape 15"/>
          <p:cNvSpPr/>
          <p:nvPr/>
        </p:nvSpPr>
        <p:spPr>
          <a:xfrm>
            <a:off x="640080" y="4434840"/>
            <a:ext cx="2075688" cy="960120"/>
          </a:xfrm>
          <a:prstGeom prst="roundRect">
            <a:avLst>
              <a:gd name="adj" fmla="val 9524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19" name="Shape 16"/>
          <p:cNvSpPr/>
          <p:nvPr/>
        </p:nvSpPr>
        <p:spPr>
          <a:xfrm>
            <a:off x="1449324" y="4572000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2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3624" y="4686300"/>
            <a:ext cx="228600" cy="228600"/>
          </a:xfrm>
          <a:prstGeom prst="rect">
            <a:avLst/>
          </a:prstGeom>
        </p:spPr>
      </p:pic>
      <p:sp>
        <p:nvSpPr>
          <p:cNvPr id="21" name="Text 17"/>
          <p:cNvSpPr/>
          <p:nvPr/>
        </p:nvSpPr>
        <p:spPr>
          <a:xfrm>
            <a:off x="685800" y="5074920"/>
            <a:ext cx="198424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多聊天频道接收</a:t>
            </a:r>
            <a:endParaRPr lang="en-US" sz="1100" dirty="0"/>
          </a:p>
        </p:txBody>
      </p:sp>
      <p:sp>
        <p:nvSpPr>
          <p:cNvPr id="22" name="Shape 18"/>
          <p:cNvSpPr/>
          <p:nvPr/>
        </p:nvSpPr>
        <p:spPr>
          <a:xfrm>
            <a:off x="2811780" y="4434840"/>
            <a:ext cx="2075688" cy="960120"/>
          </a:xfrm>
          <a:prstGeom prst="roundRect">
            <a:avLst>
              <a:gd name="adj" fmla="val 9524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23" name="Shape 19"/>
          <p:cNvSpPr/>
          <p:nvPr/>
        </p:nvSpPr>
        <p:spPr>
          <a:xfrm>
            <a:off x="3621024" y="4572000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2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5324" y="4686300"/>
            <a:ext cx="228600" cy="228600"/>
          </a:xfrm>
          <a:prstGeom prst="rect">
            <a:avLst/>
          </a:prstGeom>
        </p:spPr>
      </p:pic>
      <p:sp>
        <p:nvSpPr>
          <p:cNvPr id="25" name="Text 20"/>
          <p:cNvSpPr/>
          <p:nvPr/>
        </p:nvSpPr>
        <p:spPr>
          <a:xfrm>
            <a:off x="2857500" y="5074920"/>
            <a:ext cx="198424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主动定时任务</a:t>
            </a:r>
            <a:endParaRPr lang="en-US" sz="1100" dirty="0"/>
          </a:p>
        </p:txBody>
      </p:sp>
      <p:sp>
        <p:nvSpPr>
          <p:cNvPr id="26" name="Shape 21"/>
          <p:cNvSpPr/>
          <p:nvPr/>
        </p:nvSpPr>
        <p:spPr>
          <a:xfrm>
            <a:off x="4983480" y="4434840"/>
            <a:ext cx="2075688" cy="960120"/>
          </a:xfrm>
          <a:prstGeom prst="roundRect">
            <a:avLst>
              <a:gd name="adj" fmla="val 9524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27" name="Shape 22"/>
          <p:cNvSpPr/>
          <p:nvPr/>
        </p:nvSpPr>
        <p:spPr>
          <a:xfrm>
            <a:off x="5792724" y="4572000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28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07024" y="4686300"/>
            <a:ext cx="228600" cy="228600"/>
          </a:xfrm>
          <a:prstGeom prst="rect">
            <a:avLst/>
          </a:prstGeom>
        </p:spPr>
      </p:pic>
      <p:sp>
        <p:nvSpPr>
          <p:cNvPr id="29" name="Text 23"/>
          <p:cNvSpPr/>
          <p:nvPr/>
        </p:nvSpPr>
        <p:spPr>
          <a:xfrm>
            <a:off x="5029200" y="5074920"/>
            <a:ext cx="198424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跨会话记忆</a:t>
            </a:r>
            <a:endParaRPr lang="en-US" sz="1100" dirty="0"/>
          </a:p>
        </p:txBody>
      </p:sp>
      <p:sp>
        <p:nvSpPr>
          <p:cNvPr id="30" name="Shape 24"/>
          <p:cNvSpPr/>
          <p:nvPr/>
        </p:nvSpPr>
        <p:spPr>
          <a:xfrm>
            <a:off x="7155180" y="4434840"/>
            <a:ext cx="2075688" cy="960120"/>
          </a:xfrm>
          <a:prstGeom prst="roundRect">
            <a:avLst>
              <a:gd name="adj" fmla="val 9524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31" name="Shape 25"/>
          <p:cNvSpPr/>
          <p:nvPr/>
        </p:nvSpPr>
        <p:spPr>
          <a:xfrm>
            <a:off x="7964424" y="4572000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32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78724" y="4686300"/>
            <a:ext cx="228600" cy="228600"/>
          </a:xfrm>
          <a:prstGeom prst="rect">
            <a:avLst/>
          </a:prstGeom>
        </p:spPr>
      </p:pic>
      <p:sp>
        <p:nvSpPr>
          <p:cNvPr id="33" name="Text 26"/>
          <p:cNvSpPr/>
          <p:nvPr/>
        </p:nvSpPr>
        <p:spPr>
          <a:xfrm>
            <a:off x="7200900" y="5074920"/>
            <a:ext cx="198424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网页浏览自动化</a:t>
            </a:r>
            <a:endParaRPr lang="en-US" sz="1100" dirty="0"/>
          </a:p>
        </p:txBody>
      </p:sp>
      <p:sp>
        <p:nvSpPr>
          <p:cNvPr id="34" name="Shape 27"/>
          <p:cNvSpPr/>
          <p:nvPr/>
        </p:nvSpPr>
        <p:spPr>
          <a:xfrm>
            <a:off x="9326880" y="4434840"/>
            <a:ext cx="2075688" cy="960120"/>
          </a:xfrm>
          <a:prstGeom prst="roundRect">
            <a:avLst>
              <a:gd name="adj" fmla="val 9524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35" name="Shape 28"/>
          <p:cNvSpPr/>
          <p:nvPr/>
        </p:nvSpPr>
        <p:spPr>
          <a:xfrm>
            <a:off x="10136124" y="4572000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36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250424" y="4686300"/>
            <a:ext cx="228600" cy="228600"/>
          </a:xfrm>
          <a:prstGeom prst="rect">
            <a:avLst/>
          </a:prstGeom>
        </p:spPr>
      </p:pic>
      <p:sp>
        <p:nvSpPr>
          <p:cNvPr id="37" name="Text 29"/>
          <p:cNvSpPr/>
          <p:nvPr/>
        </p:nvSpPr>
        <p:spPr>
          <a:xfrm>
            <a:off x="9372600" y="5074920"/>
            <a:ext cx="198424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语音播报 &amp; 对话</a:t>
            </a:r>
            <a:endParaRPr lang="en-US" sz="1100" dirty="0"/>
          </a:p>
        </p:txBody>
      </p:sp>
      <p:sp>
        <p:nvSpPr>
          <p:cNvPr id="38" name="Text 30"/>
          <p:cNvSpPr/>
          <p:nvPr/>
        </p:nvSpPr>
        <p:spPr>
          <a:xfrm>
            <a:off x="640080" y="5532120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6B7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支持频道:WhatsApp · Telegram · Slack · Discord · 微信 · 飞书 · iMessage · WebChat …</a:t>
            </a:r>
            <a:endParaRPr lang="en-US" sz="1050" dirty="0"/>
          </a:p>
        </p:txBody>
      </p:sp>
      <p:sp>
        <p:nvSpPr>
          <p:cNvPr id="39" name="Text 31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40" name="Text 32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DAY WITH IT  ·  它能怎么帮你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装好之后,它在你生活里长这样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2103120"/>
            <a:ext cx="10908792" cy="841248"/>
          </a:xfrm>
          <a:prstGeom prst="roundRect">
            <a:avLst>
              <a:gd name="adj" fmla="val 10870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68680" y="2359152"/>
            <a:ext cx="1005840" cy="310896"/>
          </a:xfrm>
          <a:prstGeom prst="roundRect">
            <a:avLst>
              <a:gd name="adj" fmla="val 14706"/>
            </a:avLst>
          </a:prstGeom>
          <a:solidFill>
            <a:srgbClr val="22222B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68680" y="2359152"/>
            <a:ext cx="10058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07:30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2103120" y="2295144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17420" y="2409444"/>
            <a:ext cx="228600" cy="22860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697480" y="2103120"/>
            <a:ext cx="27432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早晨主动播报</a:t>
            </a:r>
            <a:endParaRPr lang="en-US" sz="1400" dirty="0"/>
          </a:p>
        </p:txBody>
      </p:sp>
      <p:sp>
        <p:nvSpPr>
          <p:cNvPr id="10" name="Shape 7"/>
          <p:cNvSpPr/>
          <p:nvPr/>
        </p:nvSpPr>
        <p:spPr>
          <a:xfrm>
            <a:off x="5486400" y="2286000"/>
            <a:ext cx="0" cy="475488"/>
          </a:xfrm>
          <a:prstGeom prst="line">
            <a:avLst/>
          </a:prstGeom>
          <a:noFill/>
          <a:ln w="9525">
            <a:solidFill>
              <a:srgbClr val="33333E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5715000" y="2103120"/>
            <a:ext cx="580644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把昨晚的重要邮件、今天的日程,整理成一条消息发到你手机</a:t>
            </a:r>
            <a:endParaRPr lang="en-US" sz="1250" dirty="0"/>
          </a:p>
        </p:txBody>
      </p:sp>
      <p:sp>
        <p:nvSpPr>
          <p:cNvPr id="12" name="Shape 9"/>
          <p:cNvSpPr/>
          <p:nvPr/>
        </p:nvSpPr>
        <p:spPr>
          <a:xfrm>
            <a:off x="640080" y="3017520"/>
            <a:ext cx="10908792" cy="841248"/>
          </a:xfrm>
          <a:prstGeom prst="roundRect">
            <a:avLst>
              <a:gd name="adj" fmla="val 10870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868680" y="3273552"/>
            <a:ext cx="1005840" cy="310896"/>
          </a:xfrm>
          <a:prstGeom prst="roundRect">
            <a:avLst>
              <a:gd name="adj" fmla="val 14706"/>
            </a:avLst>
          </a:prstGeom>
          <a:solidFill>
            <a:srgbClr val="22222B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868680" y="3273552"/>
            <a:ext cx="10058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10:00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2103120" y="3209544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6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7420" y="3323844"/>
            <a:ext cx="228600" cy="228600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2697480" y="3017520"/>
            <a:ext cx="27432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随手交办调研</a:t>
            </a:r>
            <a:endParaRPr lang="en-US" sz="1400" dirty="0"/>
          </a:p>
        </p:txBody>
      </p:sp>
      <p:sp>
        <p:nvSpPr>
          <p:cNvPr id="18" name="Shape 14"/>
          <p:cNvSpPr/>
          <p:nvPr/>
        </p:nvSpPr>
        <p:spPr>
          <a:xfrm>
            <a:off x="5486400" y="3200400"/>
            <a:ext cx="0" cy="475488"/>
          </a:xfrm>
          <a:prstGeom prst="line">
            <a:avLst/>
          </a:prstGeom>
          <a:noFill/>
          <a:ln w="9525">
            <a:solidFill>
              <a:srgbClr val="33333E"/>
            </a:solidFill>
            <a:prstDash val="solid"/>
          </a:ln>
        </p:spPr>
      </p:sp>
      <p:sp>
        <p:nvSpPr>
          <p:cNvPr id="19" name="Text 15"/>
          <p:cNvSpPr/>
          <p:nvPr/>
        </p:nvSpPr>
        <p:spPr>
          <a:xfrm>
            <a:off x="5715000" y="3017520"/>
            <a:ext cx="580644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「帮我查下这家供应商的口碑」—— 它去查,给你摘要</a:t>
            </a:r>
            <a:endParaRPr lang="en-US" sz="1250" dirty="0"/>
          </a:p>
        </p:txBody>
      </p:sp>
      <p:sp>
        <p:nvSpPr>
          <p:cNvPr id="20" name="Shape 16"/>
          <p:cNvSpPr/>
          <p:nvPr/>
        </p:nvSpPr>
        <p:spPr>
          <a:xfrm>
            <a:off x="640080" y="3931920"/>
            <a:ext cx="10908792" cy="841248"/>
          </a:xfrm>
          <a:prstGeom prst="roundRect">
            <a:avLst>
              <a:gd name="adj" fmla="val 10870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868680" y="4187952"/>
            <a:ext cx="1005840" cy="310896"/>
          </a:xfrm>
          <a:prstGeom prst="roundRect">
            <a:avLst>
              <a:gd name="adj" fmla="val 14706"/>
            </a:avLst>
          </a:prstGeom>
          <a:solidFill>
            <a:srgbClr val="22222B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22" name="Text 18"/>
          <p:cNvSpPr/>
          <p:nvPr/>
        </p:nvSpPr>
        <p:spPr>
          <a:xfrm>
            <a:off x="868680" y="4187952"/>
            <a:ext cx="10058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14:00</a:t>
            </a:r>
            <a:endParaRPr lang="en-US" sz="1200" dirty="0"/>
          </a:p>
        </p:txBody>
      </p:sp>
      <p:sp>
        <p:nvSpPr>
          <p:cNvPr id="23" name="Shape 19"/>
          <p:cNvSpPr/>
          <p:nvPr/>
        </p:nvSpPr>
        <p:spPr>
          <a:xfrm>
            <a:off x="2103120" y="4123944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2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17420" y="4238244"/>
            <a:ext cx="228600" cy="228600"/>
          </a:xfrm>
          <a:prstGeom prst="rect">
            <a:avLst/>
          </a:prstGeom>
        </p:spPr>
      </p:pic>
      <p:sp>
        <p:nvSpPr>
          <p:cNvPr id="25" name="Text 20"/>
          <p:cNvSpPr/>
          <p:nvPr/>
        </p:nvSpPr>
        <p:spPr>
          <a:xfrm>
            <a:off x="2697480" y="3931920"/>
            <a:ext cx="27432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起草客户回复</a:t>
            </a:r>
            <a:endParaRPr lang="en-US" sz="1400" dirty="0"/>
          </a:p>
        </p:txBody>
      </p:sp>
      <p:sp>
        <p:nvSpPr>
          <p:cNvPr id="26" name="Shape 21"/>
          <p:cNvSpPr/>
          <p:nvPr/>
        </p:nvSpPr>
        <p:spPr>
          <a:xfrm>
            <a:off x="5486400" y="4114800"/>
            <a:ext cx="0" cy="475488"/>
          </a:xfrm>
          <a:prstGeom prst="line">
            <a:avLst/>
          </a:prstGeom>
          <a:noFill/>
          <a:ln w="9525">
            <a:solidFill>
              <a:srgbClr val="33333E"/>
            </a:solidFill>
            <a:prstDash val="solid"/>
          </a:ln>
        </p:spPr>
      </p:sp>
      <p:sp>
        <p:nvSpPr>
          <p:cNvPr id="27" name="Text 22"/>
          <p:cNvSpPr/>
          <p:nvPr/>
        </p:nvSpPr>
        <p:spPr>
          <a:xfrm>
            <a:off x="5715000" y="3931920"/>
            <a:ext cx="580644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新差评进来,它先拟一版回复,等你点头再发</a:t>
            </a:r>
            <a:endParaRPr lang="en-US" sz="1250" dirty="0"/>
          </a:p>
        </p:txBody>
      </p:sp>
      <p:sp>
        <p:nvSpPr>
          <p:cNvPr id="28" name="Shape 23"/>
          <p:cNvSpPr/>
          <p:nvPr/>
        </p:nvSpPr>
        <p:spPr>
          <a:xfrm>
            <a:off x="640080" y="4846320"/>
            <a:ext cx="10908792" cy="841248"/>
          </a:xfrm>
          <a:prstGeom prst="roundRect">
            <a:avLst>
              <a:gd name="adj" fmla="val 10870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29" name="Shape 24"/>
          <p:cNvSpPr/>
          <p:nvPr/>
        </p:nvSpPr>
        <p:spPr>
          <a:xfrm>
            <a:off x="868680" y="5102352"/>
            <a:ext cx="1005840" cy="310896"/>
          </a:xfrm>
          <a:prstGeom prst="roundRect">
            <a:avLst>
              <a:gd name="adj" fmla="val 14706"/>
            </a:avLst>
          </a:prstGeom>
          <a:solidFill>
            <a:srgbClr val="22222B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30" name="Text 25"/>
          <p:cNvSpPr/>
          <p:nvPr/>
        </p:nvSpPr>
        <p:spPr>
          <a:xfrm>
            <a:off x="868680" y="5102352"/>
            <a:ext cx="10058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18:00</a:t>
            </a:r>
            <a:endParaRPr lang="en-US" sz="1200" dirty="0"/>
          </a:p>
        </p:txBody>
      </p:sp>
      <p:sp>
        <p:nvSpPr>
          <p:cNvPr id="31" name="Shape 26"/>
          <p:cNvSpPr/>
          <p:nvPr/>
        </p:nvSpPr>
        <p:spPr>
          <a:xfrm>
            <a:off x="2103120" y="5038344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32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17420" y="5152644"/>
            <a:ext cx="228600" cy="228600"/>
          </a:xfrm>
          <a:prstGeom prst="rect">
            <a:avLst/>
          </a:prstGeom>
        </p:spPr>
      </p:pic>
      <p:sp>
        <p:nvSpPr>
          <p:cNvPr id="33" name="Text 27"/>
          <p:cNvSpPr/>
          <p:nvPr/>
        </p:nvSpPr>
        <p:spPr>
          <a:xfrm>
            <a:off x="2697480" y="4846320"/>
            <a:ext cx="27432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收尾与记忆</a:t>
            </a:r>
            <a:endParaRPr lang="en-US" sz="1400" dirty="0"/>
          </a:p>
        </p:txBody>
      </p:sp>
      <p:sp>
        <p:nvSpPr>
          <p:cNvPr id="34" name="Shape 28"/>
          <p:cNvSpPr/>
          <p:nvPr/>
        </p:nvSpPr>
        <p:spPr>
          <a:xfrm>
            <a:off x="5486400" y="5029200"/>
            <a:ext cx="0" cy="475488"/>
          </a:xfrm>
          <a:prstGeom prst="line">
            <a:avLst/>
          </a:prstGeom>
          <a:noFill/>
          <a:ln w="9525">
            <a:solidFill>
              <a:srgbClr val="33333E"/>
            </a:solidFill>
            <a:prstDash val="solid"/>
          </a:ln>
        </p:spPr>
      </p:sp>
      <p:sp>
        <p:nvSpPr>
          <p:cNvPr id="35" name="Text 29"/>
          <p:cNvSpPr/>
          <p:nvPr/>
        </p:nvSpPr>
        <p:spPr>
          <a:xfrm>
            <a:off x="5715000" y="4846320"/>
            <a:ext cx="580644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把今天的关键进展写进记忆,明天接着用</a:t>
            </a:r>
            <a:endParaRPr lang="en-US" sz="1250" dirty="0"/>
          </a:p>
        </p:txBody>
      </p:sp>
      <p:sp>
        <p:nvSpPr>
          <p:cNvPr id="36" name="Text 30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37" name="Text 31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27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第2课 认识你的AI私人助理 OpenClaw</dc:title>
  <dc:subject>PptxGenJS Presentation</dc:subject>
  <dc:creator>Capricorn Business School</dc:creator>
  <cp:lastModifiedBy>Capricorn Business School</cp:lastModifiedBy>
  <cp:revision>1</cp:revision>
  <dcterms:created xsi:type="dcterms:W3CDTF">2026-06-15T14:36:36Z</dcterms:created>
  <dcterms:modified xsi:type="dcterms:W3CDTF">2026-06-15T14:36:36Z</dcterms:modified>
</cp:coreProperties>
</file>