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image" Target="../media/image-21-2.png"/><Relationship Id="rId3" Type="http://schemas.openxmlformats.org/officeDocument/2006/relationships/image" Target="../media/image-21-3.png"/><Relationship Id="rId4" Type="http://schemas.openxmlformats.org/officeDocument/2006/relationships/image" Target="../media/image-21-4.png"/><Relationship Id="rId5" Type="http://schemas.openxmlformats.org/officeDocument/2006/relationships/image" Target="../media/image-2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image" Target="../media/image-24-3.png"/><Relationship Id="rId4" Type="http://schemas.openxmlformats.org/officeDocument/2006/relationships/image" Target="../media/image-24-4.png"/><Relationship Id="rId5" Type="http://schemas.openxmlformats.org/officeDocument/2006/relationships/image" Target="../media/image-2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image" Target="../media/image-26-2.png"/><Relationship Id="rId3" Type="http://schemas.openxmlformats.org/officeDocument/2006/relationships/image" Target="../media/image-2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image" Target="../media/image-27-2.png"/><Relationship Id="rId3" Type="http://schemas.openxmlformats.org/officeDocument/2006/relationships/image" Target="../media/image-27-3.png"/><Relationship Id="rId4" Type="http://schemas.openxmlformats.org/officeDocument/2006/relationships/image" Target="../media/image-27-4.png"/><Relationship Id="rId5" Type="http://schemas.openxmlformats.org/officeDocument/2006/relationships/image" Target="../media/image-2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8-1.png"/><Relationship Id="rId2" Type="http://schemas.openxmlformats.org/officeDocument/2006/relationships/image" Target="../media/image-2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1005840"/>
            <a:ext cx="4206240" cy="420624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42316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76606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868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 训练营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1828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 3 课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13232" y="2240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把助理调教成「你的员工」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731520" y="31546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BBF24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工作区文件:它的认知系统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731520" y="374904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把你的判断写进文件,让 AI 替你重复执行 —— 这就是把判断「规模化」。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31520" y="443484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31520" y="443484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时长 2 小时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423160" y="4434840"/>
            <a:ext cx="155448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423160" y="443484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写配置文件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023360" y="4434840"/>
            <a:ext cx="1280160" cy="310896"/>
          </a:xfrm>
          <a:prstGeom prst="roundRect">
            <a:avLst>
              <a:gd name="adj" fmla="val 14706"/>
            </a:avLst>
          </a:prstGeom>
          <a:solidFill>
            <a:srgbClr val="22222B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023360" y="443484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含实操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31520" y="516636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31520" y="5349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讲师  </a:t>
            </a:r>
            <a:pPr indent="0" marL="0">
              <a:buNone/>
            </a:pPr>
            <a:r>
              <a:rPr lang="en-US" sz="1100" b="1" dirty="0">
                <a:solidFill>
                  <a:srgbClr val="F6F6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 (Kuang Xu)</a:t>
            </a:r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Capricorn Business School · Optivise AI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SOUL.md  ·  写什么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SOUL.md:身份、风格、价值观、边界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2596896" cy="2240280"/>
          </a:xfrm>
          <a:prstGeom prst="roundRect">
            <a:avLst>
              <a:gd name="adj" fmla="val 408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687068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798" y="222885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7432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身份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04672" y="3154680"/>
            <a:ext cx="22677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它是谁、叫什么、为你扮演什么角色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3424428" y="1874520"/>
            <a:ext cx="2596896" cy="2240280"/>
          </a:xfrm>
          <a:prstGeom prst="roundRect">
            <a:avLst>
              <a:gd name="adj" fmla="val 408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471416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46" y="2228850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15868" y="27432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风格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3589020" y="3154680"/>
            <a:ext cx="22677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说话的语气、长短、用中文还是英文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6208776" y="1874520"/>
            <a:ext cx="2596896" cy="2240280"/>
          </a:xfrm>
          <a:prstGeom prst="roundRect">
            <a:avLst>
              <a:gd name="adj" fmla="val 408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255764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1494" y="2228850"/>
            <a:ext cx="251460" cy="2514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300216" y="27432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价值观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373368" y="3154680"/>
            <a:ext cx="22677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做事的原则:宁可问清楚也别做错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8993124" y="1874520"/>
            <a:ext cx="2596896" cy="2240280"/>
          </a:xfrm>
          <a:prstGeom prst="roundRect">
            <a:avLst>
              <a:gd name="adj" fmla="val 408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10040112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5842" y="2228850"/>
            <a:ext cx="251460" cy="2514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084564" y="27432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9157716" y="3154680"/>
            <a:ext cx="22677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绝不能做的事:这是最关键的一栏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640080" y="4297680"/>
            <a:ext cx="10908792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41248" y="44256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4521708"/>
            <a:ext cx="192024" cy="1920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26464" y="4297680"/>
            <a:ext cx="9902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「边界」尤其重要 —— 它就是你给助理立的规矩,是它再聪明也不会越的线。</a:t>
            </a:r>
            <a:endParaRPr lang="en-US" sz="1400" dirty="0"/>
          </a:p>
        </p:txBody>
      </p:sp>
      <p:sp>
        <p:nvSpPr>
          <p:cNvPr id="28" name="Shape 21"/>
          <p:cNvSpPr/>
          <p:nvPr/>
        </p:nvSpPr>
        <p:spPr>
          <a:xfrm>
            <a:off x="640080" y="512064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9" name="Shape 22"/>
          <p:cNvSpPr/>
          <p:nvPr/>
        </p:nvSpPr>
        <p:spPr>
          <a:xfrm>
            <a:off x="841248" y="52029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260" y="5298948"/>
            <a:ext cx="192024" cy="192024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1426464" y="512064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你最不放心助理「自作主张」做的,是哪几件事?那就是你要写进「边界」的。</a:t>
            </a:r>
            <a:endParaRPr lang="en-US" sz="1100" dirty="0"/>
          </a:p>
        </p:txBody>
      </p:sp>
      <p:sp>
        <p:nvSpPr>
          <p:cNvPr id="32" name="Text 2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3" name="Text 2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SOUL.md  ·  完整示例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一份真实的 SOUL.md,逐段看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035040" cy="4160520"/>
          </a:xfrm>
          <a:prstGeom prst="roundRect">
            <a:avLst>
              <a:gd name="adj" fmla="val 1319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41248" y="1892808"/>
            <a:ext cx="56327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~/.openclaw/SOUL.md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841248" y="2203704"/>
            <a:ext cx="5632704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59536" y="2313432"/>
            <a:ext cx="5614416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SOUL — 助理的灵魂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你是我的私人运营助理,名字叫"小满"。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风格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用中文回复,简洁直接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先给结论,再给理由;不说客套话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拿不准就先问我,不要自作主张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价值观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你的职责是帮我省时间,不是加工作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宁可慢一点问清楚,也不要做错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边界(重要)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对外发邮件 / 消息前,必须先给我看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涉及花钱、签合同,一律先问我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不删除任何文件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949440" y="1828800"/>
            <a:ext cx="4599432" cy="1280160"/>
          </a:xfrm>
          <a:prstGeom prst="roundRect">
            <a:avLst>
              <a:gd name="adj" fmla="val 714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178040" y="224028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2340" y="2354580"/>
            <a:ext cx="228600" cy="22860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0" y="19933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给身份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772400" y="2377440"/>
            <a:ext cx="3611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「私人运营助理 · 小满」—— 一句话定角色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6949440" y="3264408"/>
            <a:ext cx="4599432" cy="1280160"/>
          </a:xfrm>
          <a:prstGeom prst="roundRect">
            <a:avLst>
              <a:gd name="adj" fmla="val 714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7178040" y="3675888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2340" y="3790188"/>
            <a:ext cx="228600" cy="22860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772400" y="3429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定风格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7772400" y="3813048"/>
            <a:ext cx="3611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简洁、先结论、先问再做 —— 它就照这个语气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6949440" y="4700016"/>
            <a:ext cx="4599432" cy="1280160"/>
          </a:xfrm>
          <a:prstGeom prst="roundRect">
            <a:avLst>
              <a:gd name="adj" fmla="val 714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7178040" y="51114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2340" y="5225796"/>
            <a:ext cx="228600" cy="2286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7772400" y="486460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立边界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7772400" y="5248656"/>
            <a:ext cx="3611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对外、花钱、删文件 —— 三条红线写死</a:t>
            </a:r>
            <a:endParaRPr lang="en-US" sz="1150" dirty="0"/>
          </a:p>
        </p:txBody>
      </p:sp>
      <p:sp>
        <p:nvSpPr>
          <p:cNvPr id="23" name="Text 18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SHORTCUT  ·  让它采访你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不想从零写?让它「采访」你来生成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103120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24028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12140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soul 技能:自动生成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83464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有一个现成的 soul 技能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它会像采访一样,问你一串问题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根据你的回答,自动写出 SOUL.md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你再微调,比从白纸开始快很多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285232" cy="3657600"/>
          </a:xfrm>
          <a:prstGeom prst="roundRect">
            <a:avLst>
              <a:gd name="adj" fmla="val 25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492240" y="20574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它会问你这些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6537960" y="2560320"/>
            <a:ext cx="365760" cy="36576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2651760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040880" y="251460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你希望它怎么称呼你?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537960" y="3273552"/>
            <a:ext cx="365760" cy="36576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3364992"/>
            <a:ext cx="182880" cy="1828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040880" y="3227832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你想要它什么语气?正式还是随意?</a:t>
            </a:r>
            <a:endParaRPr lang="en-US" sz="1250" dirty="0"/>
          </a:p>
        </p:txBody>
      </p:sp>
      <p:sp>
        <p:nvSpPr>
          <p:cNvPr id="17" name="Shape 12"/>
          <p:cNvSpPr/>
          <p:nvPr/>
        </p:nvSpPr>
        <p:spPr>
          <a:xfrm>
            <a:off x="6537960" y="3986784"/>
            <a:ext cx="365760" cy="36576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4078224"/>
            <a:ext cx="182880" cy="1828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040880" y="3941064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哪些事它绝对不能自己做?</a:t>
            </a:r>
            <a:endParaRPr lang="en-US" sz="1250" dirty="0"/>
          </a:p>
        </p:txBody>
      </p:sp>
      <p:sp>
        <p:nvSpPr>
          <p:cNvPr id="20" name="Shape 14"/>
          <p:cNvSpPr/>
          <p:nvPr/>
        </p:nvSpPr>
        <p:spPr>
          <a:xfrm>
            <a:off x="6537960" y="4700016"/>
            <a:ext cx="365760" cy="36576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4791456"/>
            <a:ext cx="182880" cy="18288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7040880" y="4654296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它该专注帮你处理哪一类事?</a:t>
            </a:r>
            <a:endParaRPr lang="en-US" sz="1250" dirty="0"/>
          </a:p>
        </p:txBody>
      </p:sp>
      <p:sp>
        <p:nvSpPr>
          <p:cNvPr id="23" name="Text 1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USER.md &amp; 操作手册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SOUL 让它有了性格,USER 让它认识你。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再加一本操作手册,它就知道该怎么替你做事。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USER.md  ·  让它懂你和你的生意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USER.md:把「你是谁」告诉它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035040" cy="4160520"/>
          </a:xfrm>
          <a:prstGeom prst="roundRect">
            <a:avLst>
              <a:gd name="adj" fmla="val 1319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41248" y="1892808"/>
            <a:ext cx="56327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~/.openclaw/USER.md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841248" y="2203704"/>
            <a:ext cx="5632704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59536" y="2313432"/>
            <a:ext cx="5614416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USER — 关于我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称呼:叫我 Michael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公司:ADM Systems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(LED 照明 + 电源分销)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角色:CTO,也在带 AI 创业课程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时区:Australia/Melbourne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我的偏好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重要决定要我拍板;草稿先给我看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邮件语气:专业、简洁、友好</a:t>
            </a:r>
            <a:endParaRPr lang="en-US" sz="110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10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周一早上要一份上周小结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949440" y="1783080"/>
            <a:ext cx="4599432" cy="4160520"/>
          </a:xfrm>
          <a:prstGeom prst="roundRect">
            <a:avLst>
              <a:gd name="adj" fmla="val 2198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178040" y="201168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配上 SOUL,它就成了——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178040" y="242316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一个「懂行 + 懂你」的助理。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178040" y="3017520"/>
            <a:ext cx="420624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称呼对、语气对,不用每次解释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知道你的行业,回答更贴你的场景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记得你的偏好(先给你看、周一小结)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越用越像一个真正了解你的同事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AGENTS.md &amp; TOOLS.md  ·  操作手册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再给它一本「该怎么做事」的手册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AGENTS.md — 做事规则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697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它做事时的流程和规矩,比如: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914400" y="3108960"/>
            <a:ext cx="4754880" cy="2468880"/>
          </a:xfrm>
          <a:prstGeom prst="roundRect">
            <a:avLst>
              <a:gd name="adj" fmla="val 2222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1133856" y="3218688"/>
            <a:ext cx="433425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AGENTS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回复客户前,先查历史对话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整理票据,统一存到「财务」目录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拿不准的事,列出选项让我选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每天活动写一行进 MEMORY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626364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TOOLS.md — 工具指引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6537960" y="2697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告诉它「什么时候用哪个工具」: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6537960" y="3108960"/>
            <a:ext cx="4754880" cy="2468880"/>
          </a:xfrm>
          <a:prstGeom prst="roundRect">
            <a:avLst>
              <a:gd name="adj" fmla="val 2222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6757416" y="3218688"/>
            <a:ext cx="4334256" cy="2249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TOOLS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查资料 → 用网页浏览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看日程 → 用日历工具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发提醒 → 用 Telegram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3FB27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涉及发送 → 先问我再用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HEARTBEAT.md — 你睡觉它也干活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到这里,它已经懂你了 —— 但还在「等你开口」。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这个文件,让它学会主动。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HEARTBEAT.md  ·  自然语言写定时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用「说人话」的方式,布置定时任务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79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7568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你不用学 cron 语法。想让它几点做什么,直接用中文写下来就行。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2788920"/>
            <a:ext cx="5285232" cy="3154680"/>
          </a:xfrm>
          <a:prstGeom prst="roundRect">
            <a:avLst>
              <a:gd name="adj" fmla="val 2899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868680" y="2971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它的工作原理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914400" y="338328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每约 30 分钟,它读一遍 HEARTBEAT.md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看看现在有没有到点该做的事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到点就执行,没到就接着等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相当于「用大白话写的闹钟 + 待办」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263640" y="2788920"/>
            <a:ext cx="5285232" cy="3154680"/>
          </a:xfrm>
          <a:prstGeom prst="roundRect">
            <a:avLst>
              <a:gd name="adj" fmla="val 2899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492240" y="2971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能交给它的定时活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537960" y="338328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每天早上的简报(邮件 + 日程)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每周一的上周小结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月底提醒你对账、交报告</a:t>
            </a:r>
            <a:endParaRPr lang="en-US" sz="130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0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定期检查某个网站 / 价格变化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HEARTBEAT.md  ·  完整示例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一份能直接用的 HEARTBEAT.md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035040" cy="4160520"/>
          </a:xfrm>
          <a:prstGeom prst="roundRect">
            <a:avLst>
              <a:gd name="adj" fmla="val 1319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41248" y="1892808"/>
            <a:ext cx="56327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~/.openclaw/HEARTBEAT.md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841248" y="2203704"/>
            <a:ext cx="5632704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59536" y="2313432"/>
            <a:ext cx="5614416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HEARTBEAT — 定时任务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每天 08:00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汇总未读重要邮件,挑出今天要回的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给我今天的日程 + 3 件最重要的事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用 Telegram 发给我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每周一 09:00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生成上周业务小结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写入 MEMORY.md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b="1" dirty="0">
                <a:solidFill>
                  <a:srgbClr val="F5A62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 启动时</a:t>
            </a:r>
            <a:endParaRPr lang="en-US" sz="1050" dirty="0"/>
          </a:p>
          <a:p>
            <a:pPr algn="l" indent="0" marL="0">
              <a:lnSpc>
                <a:spcPct val="118000"/>
              </a:lnSpc>
              <a:buNone/>
            </a:pPr>
            <a:r>
              <a:rPr lang="en-US" sz="1050" dirty="0">
                <a:solidFill>
                  <a:srgbClr val="C8C8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检查所需文件是否齐全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949440" y="1783080"/>
            <a:ext cx="4599432" cy="2697480"/>
          </a:xfrm>
          <a:prstGeom prst="roundRect">
            <a:avLst>
              <a:gd name="adj" fmla="val 3390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178040" y="196596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读法很直观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178040" y="2377440"/>
            <a:ext cx="4206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–"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## 标题 = 什么时候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500"/>
              </a:spcAft>
              <a:buSzPct val="100000"/>
              <a:buChar char="–"/>
            </a:pPr>
            <a:r>
              <a:rPr lang="en-US" sz="12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下面的列表 = 那时候做什么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7178040" y="3246120"/>
            <a:ext cx="4114800" cy="0"/>
          </a:xfrm>
          <a:prstGeom prst="line">
            <a:avLst/>
          </a:prstGeom>
          <a:noFill/>
          <a:ln w="9525">
            <a:solidFill>
              <a:srgbClr val="3333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78040" y="3383280"/>
            <a:ext cx="4206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效果:你早上一睁眼,「今日简报」已经躺在手机上了 —— 你睡觉时它就把活干了。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949440" y="4663440"/>
            <a:ext cx="4599432" cy="1280160"/>
          </a:xfrm>
          <a:prstGeom prst="roundRect">
            <a:avLst>
              <a:gd name="adj" fmla="val 5714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150608" y="51114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46620" y="5207508"/>
            <a:ext cx="192024" cy="192024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7735824" y="4663440"/>
            <a:ext cx="35935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你最想在每天早上,被自动「投喂」哪一条信息?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OUT  ·  三条注意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配定时,记住这三件事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3419856" cy="3200400"/>
          </a:xfrm>
          <a:prstGeom prst="roundRect">
            <a:avLst>
              <a:gd name="adj" fmla="val 2857"/>
            </a:avLst>
          </a:prstGeom>
          <a:solidFill>
            <a:srgbClr val="1E1E26"/>
          </a:solidFill>
          <a:ln w="12700">
            <a:solidFill>
              <a:srgbClr val="D9624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96112" y="2194560"/>
            <a:ext cx="548640" cy="54864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272" y="23317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96112" y="2880360"/>
            <a:ext cx="2962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一定要设时区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96112" y="3383280"/>
            <a:ext cx="291693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E8B5A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不设的话,默认按 UTC 跑 —— 你写的 8 点会变成半夜。在 config 里写上 timezone。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384548" y="1920240"/>
            <a:ext cx="3419856" cy="3200400"/>
          </a:xfrm>
          <a:prstGeom prst="roundRect">
            <a:avLst>
              <a:gd name="adj" fmla="val 2857"/>
            </a:avLst>
          </a:prstGeom>
          <a:solidFill>
            <a:srgbClr val="1E1E26"/>
          </a:solidFill>
          <a:ln w="12700">
            <a:solidFill>
              <a:srgbClr val="FBBF24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40580" y="2194560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740" y="233172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640580" y="2880360"/>
            <a:ext cx="2962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链条别太长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4640580" y="3383280"/>
            <a:ext cx="291693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一个任务别串太多步,控制在 4–5 步内(受上下文长度限制),不然容易出错。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8129016" y="1920240"/>
            <a:ext cx="3419856" cy="3200400"/>
          </a:xfrm>
          <a:prstGeom prst="roundRect">
            <a:avLst>
              <a:gd name="adj" fmla="val 2857"/>
            </a:avLst>
          </a:prstGeom>
          <a:solidFill>
            <a:srgbClr val="1E1E26"/>
          </a:solidFill>
          <a:ln w="12700">
            <a:solidFill>
              <a:srgbClr val="FBBF24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385048" y="2194560"/>
            <a:ext cx="548640" cy="54864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2208" y="2331720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385048" y="2880360"/>
            <a:ext cx="29626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让它写回记忆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8385048" y="3383280"/>
            <a:ext cx="2916936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重要结论让它写进 MEMORY.md,下次它才记得 —— 否则做完就忘。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40080" y="534924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5431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552754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534924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时区是新手最常踩的坑 —— 配完心跳,第一件事就是确认时区。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  ·  本课目标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这节课结束时,它开始「懂你」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6400800" cy="4160520"/>
          </a:xfrm>
          <a:prstGeom prst="roundRect">
            <a:avLst>
              <a:gd name="adj" fmla="val 2198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11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学完本课,你能——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68680" y="26060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596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508760" y="25694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理解「文件就是 agent」的核心心法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1508760" y="28803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助理的认知,就是一堆可读可改的 .md 文件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68680" y="32918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2826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508760" y="32552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亲手写出 SOUL.md 和 USER.md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1508760" y="35661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给它身份、风格、边界,让它懂你和你的生意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68680" y="39776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39684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508760" y="39410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用自然语言配一个定时任务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1508760" y="42519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 HEARTBEAT.md,让它睡觉时也替你干活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68680" y="46634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46542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508760" y="4626864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知道怎么接工具、管记忆、设边界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508760" y="4937760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MCP / Skills / MEMORY,以及安全与成本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7269480" y="1783080"/>
            <a:ext cx="4279392" cy="4160520"/>
          </a:xfrm>
          <a:prstGeom prst="roundRect">
            <a:avLst>
              <a:gd name="adj" fmla="val 2198"/>
            </a:avLst>
          </a:prstGeom>
          <a:solidFill>
            <a:srgbClr val="1E1E26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498080" y="20116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本课议程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7498080" y="2542032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498080" y="2542032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7973568" y="2505456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核心心法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698480" y="2505456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498080" y="3017520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98080" y="3017520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二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7973568" y="298094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SOUL.md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0698480" y="2980944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498080" y="3493008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98080" y="3493008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7973568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USER.md &amp; 操作手册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10698480" y="3456432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498080" y="3968496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98080" y="396849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7973568" y="393192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HEARTBEAT.md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0698480" y="393192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7498080" y="4443984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498080" y="4443984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五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7973568" y="440740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接入工具 &amp; 记忆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10698480" y="4407408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7498080" y="4919472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498080" y="4919472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六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7973568" y="4882896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安全 / 边界 / 成本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10698480" y="4882896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7498080" y="5394960"/>
            <a:ext cx="365760" cy="310896"/>
          </a:xfrm>
          <a:prstGeom prst="roundRect">
            <a:avLst>
              <a:gd name="adj" fmla="val 14706"/>
            </a:avLst>
          </a:prstGeom>
          <a:solidFill>
            <a:srgbClr val="F5A623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498080" y="5394960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141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七</a:t>
            </a:r>
            <a:endParaRPr lang="en-US" sz="1050" dirty="0"/>
          </a:p>
        </p:txBody>
      </p:sp>
      <p:sp>
        <p:nvSpPr>
          <p:cNvPr id="50" name="Text 48"/>
          <p:cNvSpPr/>
          <p:nvPr/>
        </p:nvSpPr>
        <p:spPr>
          <a:xfrm>
            <a:off x="7973568" y="5358384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实操 &amp; 作业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10698480" y="5358384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FIVE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接入工具 &amp; 记忆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光会聊天还不够,要让它能真正动手。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接上工具,再管好它的长期记忆。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 ·  接入工具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MCP 连接器:让它真正能动手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79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7568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MCP 是一种标准接口。通过它,助理能接进你的邮箱、日历、文档等真实工具。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40080" y="28346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接上之后,它能——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320040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687068" y="3456432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798" y="3582162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31520" y="41148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读写邮件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777240" y="4498848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起草、整理、提醒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3424428" y="320040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471416" y="3456432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146" y="3582162"/>
            <a:ext cx="251460" cy="2514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515868" y="41148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管理日历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3561588" y="4498848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查日程、提醒、安排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208776" y="320040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7255764" y="3456432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1494" y="3582162"/>
            <a:ext cx="251460" cy="2514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300216" y="41148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读写文档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6345936" y="4498848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整理文件、写报告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8993124" y="320040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10040112" y="3456432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65842" y="3582162"/>
            <a:ext cx="251460" cy="2514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9084564" y="4114800"/>
            <a:ext cx="2414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浏览网页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9130284" y="4498848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查资料、盯价格</a:t>
            </a:r>
            <a:endParaRPr lang="en-US" sz="1150" dirty="0"/>
          </a:p>
        </p:txBody>
      </p:sp>
      <p:sp>
        <p:nvSpPr>
          <p:cNvPr id="29" name="Text 22"/>
          <p:cNvSpPr/>
          <p:nvPr/>
        </p:nvSpPr>
        <p:spPr>
          <a:xfrm>
            <a:off x="640080" y="5577840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常见连接器:Gmail · 日历 · Notion · 云盘 · 浏览器 …</a:t>
            </a:r>
            <a:endParaRPr lang="en-US" sz="1100" dirty="0"/>
          </a:p>
        </p:txBody>
      </p:sp>
      <p:sp>
        <p:nvSpPr>
          <p:cNvPr id="30" name="Text 23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1" name="Text 24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&amp; MEMORY  ·  技能与记忆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扩展能力,管好记忆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6868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4410" y="218313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技能 Skills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697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社区现成的「能力包」,直接给它装上: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914400" y="310896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写营销文案的技能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做数据分析的技能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 SOUL.md 的技能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1000"/>
              </a:spcAft>
              <a:buSzPct val="100000"/>
              <a:buChar char="–"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按你的业务流程,自定义你自己的技能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285232" cy="3931920"/>
          </a:xfrm>
          <a:prstGeom prst="roundRect">
            <a:avLst>
              <a:gd name="adj" fmla="val 232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92240" y="205740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970" y="2183130"/>
            <a:ext cx="251460" cy="2514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04888" y="207568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MEMORY.md — 长期记忆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6537960" y="269748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不是把所有事都记,而是「精选」要长期记住的: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6537960" y="3154680"/>
            <a:ext cx="47548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重要的决定和结论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反复用到的事实(客户、偏好)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让它在心跳里定期写回,而不是堆满</a:t>
            </a:r>
            <a:endParaRPr lang="en-US" sz="1250" dirty="0"/>
          </a:p>
          <a:p>
            <a:pPr algn="l" marL="228600" indent="-228600">
              <a:lnSpc>
                <a:spcPct val="112000"/>
              </a:lnSpc>
              <a:spcAft>
                <a:spcPts val="900"/>
              </a:spcAft>
              <a:buSzPct val="100000"/>
              <a:buChar char="–"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记忆要「精」,太满反而拖慢它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SIX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安全、边界、成本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越强大的助理,越要管好。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三件事,让它既能干、又靠谱、还不烧钱。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GUARDRAILS  ·  别翻车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三件事:安全、边界、成本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3419856" cy="2697480"/>
          </a:xfrm>
          <a:prstGeom prst="roundRect">
            <a:avLst>
              <a:gd name="adj" fmla="val 339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3836" y="2253996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安全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77824" y="2743200"/>
            <a:ext cx="296265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白名单、专用号、最小权限。一旦助理被坏人控制,安全就是你的「第一道墙」。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4384548" y="1920240"/>
            <a:ext cx="3419856" cy="2697480"/>
          </a:xfrm>
          <a:prstGeom prst="roundRect">
            <a:avLst>
              <a:gd name="adj" fmla="val 339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04004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8304" y="225399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25796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622292" y="2743200"/>
            <a:ext cx="296265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 SOUL / AGENTS 里写清「绝不能做的事」:对外发送、花钱、删文件,都要先问你。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8129016" y="1920240"/>
            <a:ext cx="3419856" cy="2697480"/>
          </a:xfrm>
          <a:prstGeom prst="roundRect">
            <a:avLst>
              <a:gd name="adj" fmla="val 339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348472" y="213969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2772" y="225399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70264" y="213969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成本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366760" y="2743200"/>
            <a:ext cx="296265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链条别太长(20 万 token 上下文)。任务拆短、定期清理记忆,既稳又省钱。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40080" y="48006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48828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497890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48006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一句话:一个能干活的助理,只有配上「运维设置」,才能真正放心地用。</a:t>
            </a:r>
            <a:endParaRPr lang="en-US" sz="1400" dirty="0"/>
          </a:p>
        </p:txBody>
      </p:sp>
      <p:sp>
        <p:nvSpPr>
          <p:cNvPr id="23" name="Shape 17"/>
          <p:cNvSpPr/>
          <p:nvPr/>
        </p:nvSpPr>
        <p:spPr>
          <a:xfrm>
            <a:off x="640080" y="553212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841248" y="56144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710428"/>
            <a:ext cx="192024" cy="19202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426464" y="553212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如果有一天它「自作主张」了,你最不能承受的后果是什么?先把那条堵上。</a:t>
            </a:r>
            <a:endParaRPr lang="en-US" sz="1100" dirty="0"/>
          </a:p>
        </p:txBody>
      </p:sp>
      <p:sp>
        <p:nvSpPr>
          <p:cNvPr id="27" name="Text 2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8" name="Text 2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SEVEN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课堂实操 &amp; 作业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学了这么多文件,现在亲手写一遍。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给你的助理,办一场入职培训。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IN-CLASS LAB  ·  课堂实操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课堂实操(50 分钟):给它写身份和日程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2468880"/>
          </a:xfrm>
          <a:prstGeom prst="roundRect">
            <a:avLst>
              <a:gd name="adj" fmla="val 3704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222885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057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现场动手 · 四步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554480" y="2514600"/>
            <a:ext cx="96926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7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① 写 SOUL.md:身份、风格、3 条边界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7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② 写 USER.md:你是谁、你的公司、3 条偏好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7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③ 配 1 个心跳任务(建议:每天早上的简报),记得设时区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7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④ 手动触发一次,看它发来的简报对不对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40080" y="4480560"/>
            <a:ext cx="5285232" cy="1234440"/>
          </a:xfrm>
          <a:prstGeom prst="roundRect">
            <a:avLst>
              <a:gd name="adj" fmla="val 7407"/>
            </a:avLst>
          </a:prstGeom>
          <a:solidFill>
            <a:srgbClr val="191920"/>
          </a:solidFill>
          <a:ln w="12700">
            <a:solidFill>
              <a:srgbClr val="3FB27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68680" y="466344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" y="47777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17320" y="4645152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通关标准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868680" y="512064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FB27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助理用「你设定的语气」,发来一份像样的简报。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263640" y="4480560"/>
            <a:ext cx="5285232" cy="1234440"/>
          </a:xfrm>
          <a:prstGeom prst="roundRect">
            <a:avLst>
              <a:gd name="adj" fmla="val 7407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6492240" y="4663440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540" y="47777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040880" y="4645152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小技巧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492240" y="512064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先用 soul 技能采访生成草稿,再手动改 —— 更快。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HOMEWORK  ·  课后作业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课后作业:让简报真正跑顺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1371600"/>
          </a:xfrm>
          <a:prstGeom prst="roundRect">
            <a:avLst>
              <a:gd name="adj" fmla="val 6667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10312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130" y="222885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011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把晨间简报跑顺,再加一个自动化任务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554480" y="2423160"/>
            <a:ext cx="9692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连续几天用早间简报,调到你满意为止;再从「每周重复事项」里,挑 1 件写成新的心跳任务。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40080" y="3383280"/>
            <a:ext cx="3419856" cy="1920240"/>
          </a:xfrm>
          <a:prstGeom prst="roundRect">
            <a:avLst>
              <a:gd name="adj" fmla="val 476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59536" y="36027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36" y="3717036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81328" y="36027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反复微调 SOUL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877824" y="4206240"/>
            <a:ext cx="296265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简报语气不对?改 SOUL,再看 —— 体会「改文件 = 改行为」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4384548" y="3383280"/>
            <a:ext cx="3419856" cy="1920240"/>
          </a:xfrm>
          <a:prstGeom prst="roundRect">
            <a:avLst>
              <a:gd name="adj" fmla="val 476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604004" y="36027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304" y="3717036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225796" y="36027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加第二个定时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4622292" y="4206240"/>
            <a:ext cx="296265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让它接管更多重复活,你的时间就真的省出来了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8129016" y="3383280"/>
            <a:ext cx="3419856" cy="1920240"/>
          </a:xfrm>
          <a:prstGeom prst="roundRect">
            <a:avLst>
              <a:gd name="adj" fmla="val 4762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348472" y="3602736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2772" y="3717036"/>
            <a:ext cx="228600" cy="2286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970264" y="3602736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为第 4 课热身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8366760" y="4206240"/>
            <a:ext cx="296265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下节课,我们把多个助理组合成一支「员工天团」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640080" y="54864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41248" y="55686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60" y="5664708"/>
            <a:ext cx="192024" cy="1920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26464" y="54864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下节预告:一个助理已经很强;多个分身各司其职,才是「一人公司」的全貌。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1280160"/>
            <a:ext cx="3840480" cy="384048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64692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982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554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5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  ·  本课小结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13232" y="2103120"/>
            <a:ext cx="7498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5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把判断写下来,</a:t>
            </a:r>
            <a:endParaRPr lang="en-US" sz="35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5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让杠杆替你重复。</a:t>
            </a:r>
            <a:endParaRPr lang="en-US" sz="3500" dirty="0"/>
          </a:p>
        </p:txBody>
      </p:sp>
      <p:sp>
        <p:nvSpPr>
          <p:cNvPr id="7" name="Text 4"/>
          <p:cNvSpPr/>
          <p:nvPr/>
        </p:nvSpPr>
        <p:spPr>
          <a:xfrm>
            <a:off x="731520" y="361188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你给助理写了灵魂、身份和日程 —— 本质上,是把「你的判断」产品化,交给杠杆去规模化执行。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731520" y="4526280"/>
            <a:ext cx="7132320" cy="640080"/>
          </a:xfrm>
          <a:prstGeom prst="roundRect">
            <a:avLst>
              <a:gd name="adj" fmla="val 11429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932688" y="46542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4750308"/>
            <a:ext cx="192024" cy="19202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17904" y="452628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下一课:把它组合成覆盖各职能的「AI 员工天团」。</a:t>
            </a:r>
            <a:endParaRPr lang="en-US" sz="1350" dirty="0"/>
          </a:p>
        </p:txBody>
      </p:sp>
      <p:sp>
        <p:nvSpPr>
          <p:cNvPr id="12" name="Shape 8"/>
          <p:cNvSpPr/>
          <p:nvPr/>
        </p:nvSpPr>
        <p:spPr>
          <a:xfrm>
            <a:off x="731520" y="5486400"/>
            <a:ext cx="4572000" cy="0"/>
          </a:xfrm>
          <a:prstGeom prst="line">
            <a:avLst/>
          </a:prstGeom>
          <a:noFill/>
          <a:ln w="12700">
            <a:solidFill>
              <a:srgbClr val="33333E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731520" y="56692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 ·   第 3 课 完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  ·  承上启下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它「能跑」了,这一课让它「懂你」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1663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0807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B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第1课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0807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定位 &amp; 杠杆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086100" y="2450592"/>
            <a:ext cx="256032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339699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8843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B2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第2课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48843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装好上线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966460" y="2450592"/>
            <a:ext cx="256032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627735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36879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第3课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36879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调教成员工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846820" y="2450592"/>
            <a:ext cx="256032" cy="0"/>
          </a:xfrm>
          <a:prstGeom prst="line">
            <a:avLst/>
          </a:prstGeom>
          <a:noFill/>
          <a:ln w="19050">
            <a:solidFill>
              <a:srgbClr val="F5A623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9157716" y="1920240"/>
            <a:ext cx="2514600" cy="1051560"/>
          </a:xfrm>
          <a:prstGeom prst="roundRect">
            <a:avLst>
              <a:gd name="adj" fmla="val 8696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9249156" y="20665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第4课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249156" y="239572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组成团队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640080" y="3383280"/>
            <a:ext cx="10908792" cy="731520"/>
          </a:xfrm>
          <a:prstGeom prst="roundRect">
            <a:avLst>
              <a:gd name="adj" fmla="val 10000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41248" y="35570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3653028"/>
            <a:ext cx="192024" cy="192024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426464" y="3383280"/>
            <a:ext cx="99029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你的助理现在像个「刚入职、还什么都不知道」的新人。这节课,就是它的入职培训。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640080" y="434340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一个新人入职,你会给他什么?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16636" y="475488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745236" y="484632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" y="4960620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1293876" y="47548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一个身份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3396996" y="475488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3625596" y="484632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9896" y="4960620"/>
            <a:ext cx="228600" cy="22860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4174236" y="47548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一本操作手册</a:t>
            </a:r>
            <a:endParaRPr lang="en-US" sz="1300" dirty="0"/>
          </a:p>
        </p:txBody>
      </p:sp>
      <p:sp>
        <p:nvSpPr>
          <p:cNvPr id="32" name="Shape 27"/>
          <p:cNvSpPr/>
          <p:nvPr/>
        </p:nvSpPr>
        <p:spPr>
          <a:xfrm>
            <a:off x="6277356" y="475488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3" name="Shape 28"/>
          <p:cNvSpPr/>
          <p:nvPr/>
        </p:nvSpPr>
        <p:spPr>
          <a:xfrm>
            <a:off x="6505956" y="484632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0256" y="4960620"/>
            <a:ext cx="228600" cy="22860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7054596" y="47548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一份记忆/交接</a:t>
            </a:r>
            <a:endParaRPr lang="en-US" sz="1300" dirty="0"/>
          </a:p>
        </p:txBody>
      </p:sp>
      <p:sp>
        <p:nvSpPr>
          <p:cNvPr id="36" name="Shape 30"/>
          <p:cNvSpPr/>
          <p:nvPr/>
        </p:nvSpPr>
        <p:spPr>
          <a:xfrm>
            <a:off x="9157716" y="4754880"/>
            <a:ext cx="2514600" cy="777240"/>
          </a:xfrm>
          <a:prstGeom prst="roundRect">
            <a:avLst>
              <a:gd name="adj" fmla="val 1176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7" name="Shape 31"/>
          <p:cNvSpPr/>
          <p:nvPr/>
        </p:nvSpPr>
        <p:spPr>
          <a:xfrm>
            <a:off x="9386316" y="484632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00616" y="4960620"/>
            <a:ext cx="228600" cy="228600"/>
          </a:xfrm>
          <a:prstGeom prst="rect">
            <a:avLst/>
          </a:prstGeom>
        </p:spPr>
      </p:pic>
      <p:sp>
        <p:nvSpPr>
          <p:cNvPr id="39" name="Text 32"/>
          <p:cNvSpPr/>
          <p:nvPr/>
        </p:nvSpPr>
        <p:spPr>
          <a:xfrm>
            <a:off x="9934956" y="4754880"/>
            <a:ext cx="1600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一张工作日程</a:t>
            </a:r>
            <a:endParaRPr lang="en-US" sz="1300" dirty="0"/>
          </a:p>
        </p:txBody>
      </p:sp>
      <p:sp>
        <p:nvSpPr>
          <p:cNvPr id="40" name="Shape 33"/>
          <p:cNvSpPr/>
          <p:nvPr/>
        </p:nvSpPr>
        <p:spPr>
          <a:xfrm>
            <a:off x="640080" y="571500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41" name="Shape 34"/>
          <p:cNvSpPr/>
          <p:nvPr/>
        </p:nvSpPr>
        <p:spPr>
          <a:xfrm>
            <a:off x="841248" y="579729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4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260" y="5893308"/>
            <a:ext cx="192024" cy="192024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1426464" y="571500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你打算把哪些「你的标准」写下来,让它照着做?</a:t>
            </a:r>
            <a:endParaRPr lang="en-US" sz="1100" dirty="0"/>
          </a:p>
        </p:txBody>
      </p:sp>
      <p:sp>
        <p:nvSpPr>
          <p:cNvPr id="44" name="Text 3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45" name="Text 3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核心心法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在写任何文件之前,先理解一件事。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这件事想通了,你就掌握了调教 AI 助理的钥匙。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IDEA  ·  文件就是 agent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它的「大脑」,就是一堆文本文件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777240"/>
          </a:xfrm>
          <a:prstGeom prst="roundRect">
            <a:avLst>
              <a:gd name="adj" fmla="val 9412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7967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2075688"/>
            <a:ext cx="192024" cy="1920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783080"/>
            <a:ext cx="990295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OpenClaw 的助理,不住在某个神秘的数据库里,而住在一堆纯文本 .md 文件里。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640080" y="2788920"/>
            <a:ext cx="5285232" cy="3154680"/>
          </a:xfrm>
          <a:prstGeom prst="roundRect">
            <a:avLst>
              <a:gd name="adj" fmla="val 2899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868680" y="2971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A62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这意味着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914400" y="338328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想改它的性格 —— 改一个文件就行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想加一条规矩 —— 写一行字进去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看得见、改得动,不需要写代码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你写的每个字,都会真的影响它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6263640" y="2788920"/>
            <a:ext cx="5285232" cy="3154680"/>
          </a:xfrm>
          <a:prstGeom prst="roundRect">
            <a:avLst>
              <a:gd name="adj" fmla="val 2899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492240" y="2971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每次对话开场,它会——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537960" y="3383280"/>
            <a:ext cx="47548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读一遍这些文件,「重新认识自己」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知道:我是谁、为谁服务、有哪些规矩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翻一翻记忆,记起之前发生过什么</a:t>
            </a:r>
            <a:endParaRPr lang="en-US" sz="1350" dirty="0"/>
          </a:p>
          <a:p>
            <a:pPr algn="l" marL="228600" indent="-228600">
              <a:lnSpc>
                <a:spcPct val="112000"/>
              </a:lnSpc>
              <a:spcAft>
                <a:spcPts val="1100"/>
              </a:spcAft>
              <a:buSzPct val="100000"/>
              <a:buChar char="–"/>
            </a:pPr>
            <a:r>
              <a:rPr lang="en-US" sz="13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所以它跨会话也能保持一致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MINDSET  ·  心法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写文件,就是把「你的判断」写下来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08792" cy="868680"/>
          </a:xfrm>
          <a:prstGeom prst="roundRect">
            <a:avLst>
              <a:gd name="adj" fmla="val 8421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196596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5266" y="2091690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892808"/>
            <a:ext cx="9811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NAVAL · 判断力 × 杠杆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554480" y="2148840"/>
            <a:ext cx="98115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杠杆是判断力的放大器。你把判断写进文件,AI 就替你重复执行 —— 你的判断,被规模化了。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640080" y="2834640"/>
            <a:ext cx="5285232" cy="2286000"/>
          </a:xfrm>
          <a:prstGeom prst="roundRect">
            <a:avLst>
              <a:gd name="adj" fmla="val 4000"/>
            </a:avLst>
          </a:prstGeom>
          <a:solidFill>
            <a:srgbClr val="1E1E26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68680" y="306324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410" y="3188970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3081528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你在做的,是「产品化你自己」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914400" y="3703320"/>
            <a:ext cx="4846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7D7DE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SOUL / USER 文件,把你的品味、偏好、专长,变成 AI 能照着执行的「规格」。这正是上节课说的「产品化你自己」。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263640" y="2834640"/>
            <a:ext cx="5285232" cy="2286000"/>
          </a:xfrm>
          <a:prstGeom prst="roundRect">
            <a:avLst>
              <a:gd name="adj" fmla="val 4000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492240" y="3063240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7970" y="3188970"/>
            <a:ext cx="251460" cy="2514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086600" y="3081528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守住你的专长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537960" y="3703320"/>
            <a:ext cx="4846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把「规则清晰的重复劳动」写成文件交给它;把你独一无二的判断,留给自己 —— 那才是你不可替代的核心。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40080" y="5349240"/>
            <a:ext cx="10908792" cy="548640"/>
          </a:xfrm>
          <a:prstGeom prst="roundRect">
            <a:avLst>
              <a:gd name="adj" fmla="val 13333"/>
            </a:avLst>
          </a:prstGeom>
          <a:solidFill>
            <a:srgbClr val="12110C"/>
          </a:solidFill>
          <a:ln w="12700">
            <a:solidFill>
              <a:srgbClr val="8A5A12"/>
            </a:solidFill>
            <a:prstDash val="dash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41248" y="543153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" y="5527548"/>
            <a:ext cx="192024" cy="1920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26464" y="5349240"/>
            <a:ext cx="9902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1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思考题   </a:t>
            </a:r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E7D9BD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哪些判断,你愿意写下来让 AI 重复做?哪些,必须你亲自来?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24" name="Text 18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  ·  六个核心文件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助理的「认知系统」一览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77824" y="206654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3554" y="2192274"/>
            <a:ext cx="251460" cy="2514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208483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SOUL.md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96112" y="274320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人格 / 风格 / 价值观 / 边界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384548" y="182880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22292" y="206654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8022" y="2192274"/>
            <a:ext cx="251460" cy="2514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53228" y="208483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USER.md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4640580" y="274320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你是谁、你的公司、你的偏好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129016" y="182880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366760" y="206654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2490" y="2192274"/>
            <a:ext cx="251460" cy="2514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97696" y="208483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AGENTS.md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8385048" y="274320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操作手册:它做事的规则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40080" y="370332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77824" y="394106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554" y="4066794"/>
            <a:ext cx="251460" cy="2514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08760" y="395935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TOOLS.md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896112" y="461772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工具使用指引:何时用哪个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4384548" y="370332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622292" y="394106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8022" y="4066794"/>
            <a:ext cx="251460" cy="2514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253228" y="395935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HEARTBEAT.md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4640580" y="461772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定时任务(自然语言写的 cron)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8129016" y="3703320"/>
            <a:ext cx="3419856" cy="1737360"/>
          </a:xfrm>
          <a:prstGeom prst="roundRect">
            <a:avLst>
              <a:gd name="adj" fmla="val 5263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8366760" y="3941064"/>
            <a:ext cx="502920" cy="502920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92490" y="4066794"/>
            <a:ext cx="251460" cy="25146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8997696" y="3959352"/>
            <a:ext cx="24140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6F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MEMORY.md</a:t>
            </a:r>
            <a:endParaRPr lang="en-US" sz="1500" dirty="0"/>
          </a:p>
        </p:txBody>
      </p:sp>
      <p:sp>
        <p:nvSpPr>
          <p:cNvPr id="33" name="Text 25"/>
          <p:cNvSpPr/>
          <p:nvPr/>
        </p:nvSpPr>
        <p:spPr>
          <a:xfrm>
            <a:off x="8385048" y="4617720"/>
            <a:ext cx="29626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长期记忆:精选的事实与决定</a:t>
            </a:r>
            <a:endParaRPr lang="en-US" sz="1200" dirty="0"/>
          </a:p>
        </p:txBody>
      </p:sp>
      <p:sp>
        <p:nvSpPr>
          <p:cNvPr id="34" name="Text 26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7548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b="1" spc="3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LOADS  ·  文件如何被注入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每次会话,它的「记忆」这样拼起来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8680" y="2029968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208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508760" y="2103120"/>
            <a:ext cx="2651760" cy="310896"/>
          </a:xfrm>
          <a:prstGeom prst="roundRect">
            <a:avLst>
              <a:gd name="adj" fmla="val 14706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508760" y="2103120"/>
            <a:ext cx="2651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SOUL.md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89120" y="1874520"/>
            <a:ext cx="71323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先想起「我是谁」—— 身份和风格,每次都注入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2715768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68680" y="2871216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28620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1508760" y="2944368"/>
            <a:ext cx="2651760" cy="310896"/>
          </a:xfrm>
          <a:prstGeom prst="roundRect">
            <a:avLst>
              <a:gd name="adj" fmla="val 14706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08760" y="2944368"/>
            <a:ext cx="2651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USER.md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0" y="2715768"/>
            <a:ext cx="71323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再想起「你是谁」—— 你的公司和偏好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557016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3712464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703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1508760" y="3785616"/>
            <a:ext cx="2651760" cy="310896"/>
          </a:xfrm>
          <a:prstGeom prst="roundRect">
            <a:avLst>
              <a:gd name="adj" fmla="val 14706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508760" y="3785616"/>
            <a:ext cx="2651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AGENTS / TOOLS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389120" y="3557016"/>
            <a:ext cx="71323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加载做事规则和工具指引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40080" y="4398264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68680" y="4553712"/>
            <a:ext cx="457200" cy="457200"/>
          </a:xfrm>
          <a:prstGeom prst="ellipse">
            <a:avLst/>
          </a:prstGeom>
          <a:solidFill>
            <a:srgbClr val="22222B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45445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1508760" y="4626864"/>
            <a:ext cx="2651760" cy="310896"/>
          </a:xfrm>
          <a:prstGeom prst="roundRect">
            <a:avLst>
              <a:gd name="adj" fmla="val 14706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508760" y="4626864"/>
            <a:ext cx="2651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MEMORY.md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389120" y="4398264"/>
            <a:ext cx="71323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翻出长期记忆,接上之前的进展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40080" y="5239512"/>
            <a:ext cx="10908792" cy="768096"/>
          </a:xfrm>
          <a:prstGeom prst="roundRect">
            <a:avLst>
              <a:gd name="adj" fmla="val 11905"/>
            </a:avLst>
          </a:prstGeom>
          <a:solidFill>
            <a:srgbClr val="191920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68680" y="5394960"/>
            <a:ext cx="457200" cy="457200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30" name="Text 28"/>
          <p:cNvSpPr/>
          <p:nvPr/>
        </p:nvSpPr>
        <p:spPr>
          <a:xfrm>
            <a:off x="868680" y="53858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1508760" y="5468112"/>
            <a:ext cx="2651760" cy="310896"/>
          </a:xfrm>
          <a:prstGeom prst="roundRect">
            <a:avLst>
              <a:gd name="adj" fmla="val 14706"/>
            </a:avLst>
          </a:prstGeom>
          <a:solidFill>
            <a:srgbClr val="0B0B0E"/>
          </a:solidFill>
          <a:ln w="9525">
            <a:solidFill>
              <a:srgbClr val="33333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508760" y="5468112"/>
            <a:ext cx="2651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你的消息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389120" y="5239512"/>
            <a:ext cx="71323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F6F6F3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最后,读你这一句话,开始干活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640080" y="6126480"/>
            <a:ext cx="10908792" cy="502920"/>
          </a:xfrm>
          <a:prstGeom prst="roundRect">
            <a:avLst>
              <a:gd name="adj" fmla="val 14545"/>
            </a:avLst>
          </a:prstGeom>
          <a:solidFill>
            <a:srgbClr val="1A160C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4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841248" y="6185916"/>
            <a:ext cx="384048" cy="384048"/>
          </a:xfrm>
          <a:prstGeom prst="ellipse">
            <a:avLst/>
          </a:prstGeom>
          <a:solidFill>
            <a:srgbClr val="F5A623"/>
          </a:solidFill>
          <a:ln/>
        </p:spPr>
      </p:sp>
      <p:pic>
        <p:nvPicPr>
          <p:cNvPr id="3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260" y="6281928"/>
            <a:ext cx="192024" cy="192024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1426464" y="6126480"/>
            <a:ext cx="9902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BBF24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你写进文件里的每一条,都会在每次对话里「提醒」它一遍。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10817352" y="6400800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A9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0F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23960" y="1371600"/>
            <a:ext cx="3657600" cy="3657600"/>
          </a:xfrm>
          <a:prstGeom prst="ellipse">
            <a:avLst/>
          </a:prstGeom>
          <a:solidFill>
            <a:srgbClr val="191920"/>
          </a:solidFill>
          <a:ln/>
        </p:spPr>
      </p:sp>
      <p:sp>
        <p:nvSpPr>
          <p:cNvPr id="3" name="Shape 1"/>
          <p:cNvSpPr/>
          <p:nvPr/>
        </p:nvSpPr>
        <p:spPr>
          <a:xfrm>
            <a:off x="9966960" y="2514600"/>
            <a:ext cx="1371600" cy="1371600"/>
          </a:xfrm>
          <a:prstGeom prst="ellipse">
            <a:avLst/>
          </a:prstGeom>
          <a:solidFill>
            <a:srgbClr val="22222B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09860" y="2857500"/>
            <a:ext cx="685800" cy="685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48840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94360" y="233172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01E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2000" dirty="0"/>
          </a:p>
        </p:txBody>
      </p:sp>
      <p:sp>
        <p:nvSpPr>
          <p:cNvPr id="7" name="Text 4"/>
          <p:cNvSpPr/>
          <p:nvPr/>
        </p:nvSpPr>
        <p:spPr>
          <a:xfrm>
            <a:off x="2423160" y="2651760"/>
            <a:ext cx="4206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F6F6F3"/>
                </a:solidFill>
                <a:latin typeface="Noto Serif CJK SC" pitchFamily="34" charset="0"/>
                <a:ea typeface="Noto Serif CJK SC" pitchFamily="34" charset="-122"/>
                <a:cs typeface="Noto Serif CJK SC" pitchFamily="34" charset="-120"/>
              </a:rPr>
              <a:t>SOUL.md — 给它一个灵魂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640080" y="3886200"/>
            <a:ext cx="2743200" cy="0"/>
          </a:xfrm>
          <a:prstGeom prst="line">
            <a:avLst/>
          </a:prstGeom>
          <a:noFill/>
          <a:ln w="254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11480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这是最重要的一个文件。</a:t>
            </a:r>
            <a:endParaRPr lang="en-US" sz="14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9A9AA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它决定助理的性格、说话方式,和绝不能越的边界。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643737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6B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Capricorn Business School  ·  OPC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第3课 把助理调教成你的员工(Naval 层)</dc:title>
  <dc:subject>PptxGenJS Presentation</dc:subject>
  <dc:creator>Capricorn Business School</dc:creator>
  <cp:lastModifiedBy>Capricorn Business School</cp:lastModifiedBy>
  <cp:revision>1</cp:revision>
  <dcterms:created xsi:type="dcterms:W3CDTF">2026-06-15T14:36:36Z</dcterms:created>
  <dcterms:modified xsi:type="dcterms:W3CDTF">2026-06-15T14:36:36Z</dcterms:modified>
</cp:coreProperties>
</file>