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notesMasterIdLst>
    <p:notesMasterId r:id="rId27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image" Target="../media/image-22-2.png"/><Relationship Id="rId3" Type="http://schemas.openxmlformats.org/officeDocument/2006/relationships/image" Target="../media/image-22-3.png"/><Relationship Id="rId4" Type="http://schemas.openxmlformats.org/officeDocument/2006/relationships/image" Target="../media/image-22-4.png"/><Relationship Id="rId5" Type="http://schemas.openxmlformats.org/officeDocument/2006/relationships/image" Target="../media/image-2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image" Target="../media/image-2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5-1.png"/><Relationship Id="rId2" Type="http://schemas.openxmlformats.org/officeDocument/2006/relationships/image" Target="../media/image-2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1005840"/>
            <a:ext cx="4206240" cy="420624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646920" y="242316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9820" y="276606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868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 训练营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31520" y="18288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 4 课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13232" y="2240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7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一人公司的「AI 员工天团」</a:t>
            </a:r>
            <a:endParaRPr lang="en-US" sz="3700" dirty="0"/>
          </a:p>
        </p:txBody>
      </p:sp>
      <p:sp>
        <p:nvSpPr>
          <p:cNvPr id="8" name="Text 5"/>
          <p:cNvSpPr/>
          <p:nvPr/>
        </p:nvSpPr>
        <p:spPr>
          <a:xfrm>
            <a:off x="731520" y="31546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FBBF2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组合成业务 · 让杠杆复利</a:t>
            </a:r>
            <a:endParaRPr lang="en-US" sz="2100" dirty="0"/>
          </a:p>
        </p:txBody>
      </p:sp>
      <p:sp>
        <p:nvSpPr>
          <p:cNvPr id="9" name="Text 6"/>
          <p:cNvSpPr/>
          <p:nvPr/>
        </p:nvSpPr>
        <p:spPr>
          <a:xfrm>
            <a:off x="731520" y="374904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把单个助理,组合成覆盖各职能的工作流 —— 再让省下的时间,变成真实收入。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731520" y="4434840"/>
            <a:ext cx="15544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31520" y="443484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时长 2 小时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423160" y="4434840"/>
            <a:ext cx="15544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423160" y="443484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组合工作流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023360" y="4434840"/>
            <a:ext cx="128016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023360" y="443484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含实操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731520" y="5166360"/>
            <a:ext cx="4572000" cy="0"/>
          </a:xfrm>
          <a:prstGeom prst="line">
            <a:avLst/>
          </a:prstGeom>
          <a:noFill/>
          <a:ln w="12700">
            <a:solidFill>
              <a:srgbClr val="33333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31520" y="53492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思想框架引用自  </a:t>
            </a:r>
            <a:pPr indent="0" marL="0">
              <a:buNone/>
            </a:pPr>
            <a:r>
              <a:rPr lang="en-US" sz="105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Naval Ravikant</a:t>
            </a:r>
            <a:pPr indent="0" marL="0">
              <a:buNone/>
            </a:pPr>
            <a:r>
              <a:rPr lang="en-US" sz="1050" dirty="0">
                <a:solidFill>
                  <a:srgbClr val="6B6B7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《如何致富》/《纳瓦尔宝典》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731520" y="56235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讲师  </a:t>
            </a:r>
            <a:pPr indent="0" marL="0">
              <a:buNone/>
            </a:pPr>
            <a:r>
              <a:rPr lang="en-US" sz="1050" b="1" dirty="0">
                <a:solidFill>
                  <a:srgbClr val="F6F6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 (Kuang Xu)</a:t>
            </a:r>
            <a:pPr indent="0" marL="0">
              <a:buNone/>
            </a:pPr>
            <a:r>
              <a:rPr lang="en-US" sz="105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Capricorn Business School · Optivise AI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PLAYBOOK 3  ·  每日运营简报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工作流 ③:每天早上,一份运营简报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4023360"/>
          </a:xfrm>
          <a:prstGeom prst="roundRect">
            <a:avLst>
              <a:gd name="adj" fmla="val 227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0482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59536" y="2039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212080" y="2048256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26380" y="2162556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44752" y="2048256"/>
            <a:ext cx="3730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每日运营简报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896112" y="2670048"/>
            <a:ext cx="4828032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触发:心跳,每天早上 08:00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汇总:未读重要邮件 + 今日日程 + 关键数字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生成「今日要事 + 昨日进展」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 Telegram / 微信发到你手机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96112" y="5321808"/>
            <a:ext cx="4773168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96112" y="5394960"/>
            <a:ext cx="4828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用到:</a:t>
            </a:r>
            <a:pPr indent="0" marL="0">
              <a:buNone/>
            </a:pPr>
            <a:r>
              <a:rPr lang="en-US" sz="1000" dirty="0">
                <a:solidFill>
                  <a:srgbClr val="9A9A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HEARTBEAT · TOOLS(邮箱/日历) · MEMORY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263640" y="1828800"/>
            <a:ext cx="5285232" cy="4023360"/>
          </a:xfrm>
          <a:prstGeom prst="roundRect">
            <a:avLst>
              <a:gd name="adj" fmla="val 2273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649224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它替你省下的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6537960" y="2514600"/>
            <a:ext cx="4754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早上不用东翻西找、各处确认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睁眼就知道今天最重要的三件事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它在你睡觉时就把活干了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6492240" y="4434840"/>
            <a:ext cx="4828032" cy="1188720"/>
          </a:xfrm>
          <a:prstGeom prst="roundRect">
            <a:avLst>
              <a:gd name="adj" fmla="val 6154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693408" y="48371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9420" y="4933188"/>
            <a:ext cx="192024" cy="19202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278624" y="4434840"/>
            <a:ext cx="382219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2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「睡着时仍为你产出」—— 这就是 Naval 说的资产。</a:t>
            </a:r>
            <a:endParaRPr lang="en-US" sz="1250" dirty="0"/>
          </a:p>
        </p:txBody>
      </p:sp>
      <p:sp>
        <p:nvSpPr>
          <p:cNvPr id="20" name="Text 1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PROCESS  ·  搭一条工作流(具体过程)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五步,把一件重复活变成工作流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68680" y="1984248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9751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508760" y="1865376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选一个高频重复任务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806440" y="1975104"/>
            <a:ext cx="0" cy="475488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35040" y="1865376"/>
            <a:ext cx="54864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从你的「每周重复事项」清单里挑规则最清晰的那件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2670048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68680" y="28254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28163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508760" y="2706624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写清「触发 → 步骤 → 产出」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806440" y="2816352"/>
            <a:ext cx="0" cy="475488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35040" y="2706624"/>
            <a:ext cx="54864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用大白话写进 AGENTS.md,像写给新人的 SOP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3511296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68680" y="36667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3657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508760" y="3547872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接上需要的工具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806440" y="3657600"/>
            <a:ext cx="0" cy="475488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3547872"/>
            <a:ext cx="54864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邮箱 / 日历 / 浏览器…(TOOLS / MCP)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0080" y="4352544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68680" y="4507992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24" name="Text 22"/>
          <p:cNvSpPr/>
          <p:nvPr/>
        </p:nvSpPr>
        <p:spPr>
          <a:xfrm>
            <a:off x="868680" y="44988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508760" y="4389120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先手动跑通一次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5806440" y="4498848"/>
            <a:ext cx="0" cy="475488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4389120"/>
            <a:ext cx="54864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核对结果对不对,不对就改文件再跑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640080" y="5193792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68680" y="53492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30" name="Text 28"/>
          <p:cNvSpPr/>
          <p:nvPr/>
        </p:nvSpPr>
        <p:spPr>
          <a:xfrm>
            <a:off x="868680" y="53400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508760" y="5230368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满意后,挂上心跳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5806440" y="5340096"/>
            <a:ext cx="0" cy="475488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035040" y="5230368"/>
            <a:ext cx="54864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写进 HEARTBEAT.md,从此自动跑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640080" y="6126480"/>
            <a:ext cx="10908792" cy="502920"/>
          </a:xfrm>
          <a:prstGeom prst="roundRect">
            <a:avLst>
              <a:gd name="adj" fmla="val 14545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841248" y="618591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6281928"/>
            <a:ext cx="192024" cy="192024"/>
          </a:xfrm>
          <a:prstGeom prst="rect">
            <a:avLst/>
          </a:prstGeom>
        </p:spPr>
      </p:pic>
      <p:sp>
        <p:nvSpPr>
          <p:cNvPr id="37" name="Text 34"/>
          <p:cNvSpPr/>
          <p:nvPr/>
        </p:nvSpPr>
        <p:spPr>
          <a:xfrm>
            <a:off x="1426464" y="6126480"/>
            <a:ext cx="99029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你手上,最适合第一个被做成工作流的任务,是哪一件?</a:t>
            </a:r>
            <a:endParaRPr lang="en-US" sz="1100" dirty="0"/>
          </a:p>
        </p:txBody>
      </p:sp>
      <p:sp>
        <p:nvSpPr>
          <p:cNvPr id="38" name="Text 35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9" name="Text 36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THREE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进阶:多个分身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一个助理能干很多事,但容易「串味」。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更聪明的做法:养几个分身,各司其职。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SELVES  ·  多个分身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用不同的 SOUL,跑多个 agent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为什么要分身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914400" y="2514600"/>
            <a:ext cx="4754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一个助理啥都干,容易「串味」、出错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客户沟通要稳重,写营销要活泼 —— 语气不同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每个分身一份 SOUL,职责清晰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互不干扰,各自专精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26364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9224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怎么做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537960" y="2514600"/>
            <a:ext cx="4754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给每个分身建一份独立的 SOUL.md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写清它的角色、语气、能碰什么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统一由 Gateway 调度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你只跟「对的分身」说对的事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ORCHESTRATION  ·  多 agent 编排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一个网关,指挥三个分身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39996" y="2011680"/>
            <a:ext cx="3108960" cy="868680"/>
          </a:xfrm>
          <a:prstGeom prst="roundRect">
            <a:avLst>
              <a:gd name="adj" fmla="val 10526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814316" y="219456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046" y="232029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54396" y="2011680"/>
            <a:ext cx="21031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Gateway 网关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3931920"/>
            <a:ext cx="3200400" cy="1828800"/>
          </a:xfrm>
          <a:prstGeom prst="roundRect">
            <a:avLst>
              <a:gd name="adj" fmla="val 5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1965960" y="4187952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120" y="4325112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31520" y="48463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工作分身</a:t>
            </a:r>
            <a:endParaRPr lang="en-US" sz="1450" dirty="0"/>
          </a:p>
        </p:txBody>
      </p:sp>
      <p:sp>
        <p:nvSpPr>
          <p:cNvPr id="12" name="Text 8"/>
          <p:cNvSpPr/>
          <p:nvPr/>
        </p:nvSpPr>
        <p:spPr>
          <a:xfrm>
            <a:off x="731520" y="523036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 / 邮件 / CRM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2240280" y="2880360"/>
            <a:ext cx="3854196" cy="1051560"/>
          </a:xfrm>
          <a:prstGeom prst="line">
            <a:avLst/>
          </a:prstGeom>
          <a:noFill/>
          <a:ln w="15875">
            <a:solidFill>
              <a:srgbClr val="F5A623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4494276" y="3931920"/>
            <a:ext cx="3200400" cy="1828800"/>
          </a:xfrm>
          <a:prstGeom prst="roundRect">
            <a:avLst>
              <a:gd name="adj" fmla="val 5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5820156" y="4187952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7316" y="4325112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585716" y="48463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个人分身</a:t>
            </a:r>
            <a:endParaRPr lang="en-US" sz="1450" dirty="0"/>
          </a:p>
        </p:txBody>
      </p:sp>
      <p:sp>
        <p:nvSpPr>
          <p:cNvPr id="18" name="Text 13"/>
          <p:cNvSpPr/>
          <p:nvPr/>
        </p:nvSpPr>
        <p:spPr>
          <a:xfrm>
            <a:off x="4585716" y="523036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日程 / 简报 / 生活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6094476" y="2880360"/>
            <a:ext cx="0" cy="1051560"/>
          </a:xfrm>
          <a:prstGeom prst="line">
            <a:avLst/>
          </a:prstGeom>
          <a:noFill/>
          <a:ln w="15875">
            <a:solidFill>
              <a:srgbClr val="F5A623"/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8348472" y="3931920"/>
            <a:ext cx="3200400" cy="1828800"/>
          </a:xfrm>
          <a:prstGeom prst="roundRect">
            <a:avLst>
              <a:gd name="adj" fmla="val 5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9674352" y="4187952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1512" y="4325112"/>
            <a:ext cx="274320" cy="2743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8439912" y="48463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项目分身</a:t>
            </a:r>
            <a:endParaRPr lang="en-US" sz="1450" dirty="0"/>
          </a:p>
        </p:txBody>
      </p:sp>
      <p:sp>
        <p:nvSpPr>
          <p:cNvPr id="24" name="Text 18"/>
          <p:cNvSpPr/>
          <p:nvPr/>
        </p:nvSpPr>
        <p:spPr>
          <a:xfrm>
            <a:off x="8439912" y="523036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写代码 / 某项目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9948672" y="2880360"/>
            <a:ext cx="-3854196" cy="1051560"/>
          </a:xfrm>
          <a:prstGeom prst="line">
            <a:avLst/>
          </a:prstGeom>
          <a:noFill/>
          <a:ln w="15875">
            <a:solidFill>
              <a:srgbClr val="F5A623"/>
            </a:solidFill>
            <a:prstDash val="solid"/>
          </a:ln>
        </p:spPr>
      </p:sp>
      <p:sp>
        <p:nvSpPr>
          <p:cNvPr id="26" name="Text 20"/>
          <p:cNvSpPr/>
          <p:nvPr/>
        </p:nvSpPr>
        <p:spPr>
          <a:xfrm>
            <a:off x="640080" y="598932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每个分身有自己的 SOUL,只管自己那摊事 —— 你只下达「该给谁」的判断。</a:t>
            </a:r>
            <a:endParaRPr lang="en-US" sz="1250" dirty="0"/>
          </a:p>
        </p:txBody>
      </p:sp>
      <p:sp>
        <p:nvSpPr>
          <p:cNvPr id="27" name="Text 2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8" name="Text 2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HANDOFF  ·  分身之间的协作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分身怎么「交接」,不各干各的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3419856" cy="2377440"/>
          </a:xfrm>
          <a:prstGeom prst="roundRect">
            <a:avLst>
              <a:gd name="adj" fmla="val 384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1396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3836" y="2253996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13969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共享一个工作区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877824" y="2743200"/>
            <a:ext cx="296265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它们读写同一批文件,信息天然互通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384548" y="1920240"/>
            <a:ext cx="3419856" cy="2377440"/>
          </a:xfrm>
          <a:prstGeom prst="roundRect">
            <a:avLst>
              <a:gd name="adj" fmla="val 384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04004" y="21396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8304" y="2253996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225796" y="213969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靠 MEMORY 交接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4622292" y="2743200"/>
            <a:ext cx="296265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一个分身写进 MEMORY,另一个就能接着用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8129016" y="1920240"/>
            <a:ext cx="3419856" cy="2377440"/>
          </a:xfrm>
          <a:prstGeom prst="roundRect">
            <a:avLst>
              <a:gd name="adj" fmla="val 384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348472" y="21396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2772" y="2253996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970264" y="213969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网关统一调度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8366760" y="2743200"/>
            <a:ext cx="296265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谁先做、谁接手,由 Gateway 串起来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640080" y="4572000"/>
            <a:ext cx="10908792" cy="685800"/>
          </a:xfrm>
          <a:prstGeom prst="roundRect">
            <a:avLst>
              <a:gd name="adj" fmla="val 10667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41248" y="47228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4818888"/>
            <a:ext cx="192024" cy="19202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26464" y="4572000"/>
            <a:ext cx="99029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例:调研分身查完资料 → 写进 MEMORY → 内容分身据此成稿。一条线,接力跑完。</a:t>
            </a:r>
            <a:endParaRPr lang="en-US" sz="1350" dirty="0"/>
          </a:p>
        </p:txBody>
      </p:sp>
      <p:sp>
        <p:nvSpPr>
          <p:cNvPr id="23" name="Text 1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FOUR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把时间变成钱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省下时间,只是中间产物。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真正的目标,是让它复利成收入,最终换回自由。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  ·  价值循环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让你的杠杆,随时间复利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37360"/>
            <a:ext cx="10908792" cy="822960"/>
          </a:xfrm>
          <a:prstGeom prst="roundRect">
            <a:avLst>
              <a:gd name="adj" fmla="val 8889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189738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5266" y="202311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847088"/>
            <a:ext cx="9811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NAVAL · 一切回报来自复利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554480" y="2103120"/>
            <a:ext cx="9811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财富、口碑、能力,都是种下去会长大的资产 —— 而复利,只奖励长期坚持。</a:t>
            </a:r>
            <a:endParaRPr lang="en-US" sz="1450" dirty="0"/>
          </a:p>
        </p:txBody>
      </p:sp>
      <p:sp>
        <p:nvSpPr>
          <p:cNvPr id="9" name="Shape 6"/>
          <p:cNvSpPr/>
          <p:nvPr/>
        </p:nvSpPr>
        <p:spPr>
          <a:xfrm>
            <a:off x="548640" y="2834640"/>
            <a:ext cx="2395728" cy="1691640"/>
          </a:xfrm>
          <a:prstGeom prst="roundRect">
            <a:avLst>
              <a:gd name="adj" fmla="val 54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1495044" y="307238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774" y="3198114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21792" y="367588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选窄定位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621792" y="404164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专长切口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3017520" y="3680460"/>
            <a:ext cx="356616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15" name="Shape 11"/>
          <p:cNvSpPr/>
          <p:nvPr/>
        </p:nvSpPr>
        <p:spPr>
          <a:xfrm>
            <a:off x="3447288" y="2834640"/>
            <a:ext cx="2395728" cy="1691640"/>
          </a:xfrm>
          <a:prstGeom prst="roundRect">
            <a:avLst>
              <a:gd name="adj" fmla="val 54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393692" y="307238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9422" y="3198114"/>
            <a:ext cx="251460" cy="2514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520440" y="367588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助理放大产能</a:t>
            </a:r>
            <a:endParaRPr lang="en-US" sz="1350" dirty="0"/>
          </a:p>
        </p:txBody>
      </p:sp>
      <p:sp>
        <p:nvSpPr>
          <p:cNvPr id="19" name="Text 14"/>
          <p:cNvSpPr/>
          <p:nvPr/>
        </p:nvSpPr>
        <p:spPr>
          <a:xfrm>
            <a:off x="3520440" y="404164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一条工作流反复跑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5916168" y="3680460"/>
            <a:ext cx="356616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21" name="Shape 16"/>
          <p:cNvSpPr/>
          <p:nvPr/>
        </p:nvSpPr>
        <p:spPr>
          <a:xfrm>
            <a:off x="6345936" y="2834640"/>
            <a:ext cx="2395728" cy="1691640"/>
          </a:xfrm>
          <a:prstGeom prst="roundRect">
            <a:avLst>
              <a:gd name="adj" fmla="val 54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7292340" y="307238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8070" y="3198114"/>
            <a:ext cx="251460" cy="25146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419088" y="367588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更快更稳交付</a:t>
            </a:r>
            <a:endParaRPr lang="en-US" sz="1350" dirty="0"/>
          </a:p>
        </p:txBody>
      </p:sp>
      <p:sp>
        <p:nvSpPr>
          <p:cNvPr id="25" name="Text 19"/>
          <p:cNvSpPr/>
          <p:nvPr/>
        </p:nvSpPr>
        <p:spPr>
          <a:xfrm>
            <a:off x="6419088" y="404164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口碑积累</a:t>
            </a:r>
            <a:endParaRPr lang="en-US" sz="1050" dirty="0"/>
          </a:p>
        </p:txBody>
      </p:sp>
      <p:sp>
        <p:nvSpPr>
          <p:cNvPr id="26" name="Shape 20"/>
          <p:cNvSpPr/>
          <p:nvPr/>
        </p:nvSpPr>
        <p:spPr>
          <a:xfrm>
            <a:off x="8814816" y="3680460"/>
            <a:ext cx="356616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27" name="Shape 21"/>
          <p:cNvSpPr/>
          <p:nvPr/>
        </p:nvSpPr>
        <p:spPr>
          <a:xfrm>
            <a:off x="9244584" y="2834640"/>
            <a:ext cx="2395728" cy="1691640"/>
          </a:xfrm>
          <a:prstGeom prst="roundRect">
            <a:avLst>
              <a:gd name="adj" fmla="val 54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8" name="Shape 22"/>
          <p:cNvSpPr/>
          <p:nvPr/>
        </p:nvSpPr>
        <p:spPr>
          <a:xfrm>
            <a:off x="10190988" y="307238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16718" y="3198114"/>
            <a:ext cx="251460" cy="251460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9317736" y="367588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口碑 → 复购</a:t>
            </a:r>
            <a:endParaRPr lang="en-US" sz="1350" dirty="0"/>
          </a:p>
        </p:txBody>
      </p:sp>
      <p:sp>
        <p:nvSpPr>
          <p:cNvPr id="31" name="Text 24"/>
          <p:cNvSpPr/>
          <p:nvPr/>
        </p:nvSpPr>
        <p:spPr>
          <a:xfrm>
            <a:off x="9317736" y="404164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带来新客户</a:t>
            </a:r>
            <a:endParaRPr lang="en-US" sz="1050" dirty="0"/>
          </a:p>
        </p:txBody>
      </p:sp>
      <p:sp>
        <p:nvSpPr>
          <p:cNvPr id="32" name="Shape 25"/>
          <p:cNvSpPr/>
          <p:nvPr/>
        </p:nvSpPr>
        <p:spPr>
          <a:xfrm>
            <a:off x="640080" y="5029200"/>
            <a:ext cx="10908792" cy="685800"/>
          </a:xfrm>
          <a:prstGeom prst="roundRect">
            <a:avLst>
              <a:gd name="adj" fmla="val 10667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33" name="Shape 26"/>
          <p:cNvSpPr/>
          <p:nvPr/>
        </p:nvSpPr>
        <p:spPr>
          <a:xfrm>
            <a:off x="841248" y="51800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260" y="5276088"/>
            <a:ext cx="192024" cy="192024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1426464" y="5029200"/>
            <a:ext cx="99029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每跑一圈,你的定位更准、口碑更厚、工作流更顺 —— 越往后,越省力、越值钱。</a:t>
            </a:r>
            <a:endParaRPr lang="en-US" sz="1350" dirty="0"/>
          </a:p>
        </p:txBody>
      </p:sp>
      <p:sp>
        <p:nvSpPr>
          <p:cNvPr id="36" name="Text 28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7" name="Text 29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REAL GOAL  ·  核心心法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省下的时间,不是用来休息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37360"/>
            <a:ext cx="10908792" cy="822960"/>
          </a:xfrm>
          <a:prstGeom prst="roundRect">
            <a:avLst>
              <a:gd name="adj" fmla="val 8889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189738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5266" y="202311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847088"/>
            <a:ext cx="9811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NAVAL · 财富的终点是自由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554480" y="2103120"/>
            <a:ext cx="9811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赚钱不是为了显得成功,而是为了买回你的时间和自由 —— 别在中途停下。</a:t>
            </a:r>
            <a:endParaRPr lang="en-US" sz="1450" dirty="0"/>
          </a:p>
        </p:txBody>
      </p:sp>
      <p:sp>
        <p:nvSpPr>
          <p:cNvPr id="9" name="Shape 6"/>
          <p:cNvSpPr/>
          <p:nvPr/>
        </p:nvSpPr>
        <p:spPr>
          <a:xfrm>
            <a:off x="548640" y="2834640"/>
            <a:ext cx="2395728" cy="1691640"/>
          </a:xfrm>
          <a:prstGeom prst="roundRect">
            <a:avLst>
              <a:gd name="adj" fmla="val 54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1495044" y="307238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774" y="3198114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21792" y="367588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省下时间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621792" y="404164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接走重复活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3017520" y="3680460"/>
            <a:ext cx="356616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15" name="Shape 11"/>
          <p:cNvSpPr/>
          <p:nvPr/>
        </p:nvSpPr>
        <p:spPr>
          <a:xfrm>
            <a:off x="3447288" y="2834640"/>
            <a:ext cx="2395728" cy="1691640"/>
          </a:xfrm>
          <a:prstGeom prst="roundRect">
            <a:avLst>
              <a:gd name="adj" fmla="val 54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393692" y="307238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9422" y="3198114"/>
            <a:ext cx="251460" cy="2514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520440" y="367588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投入判断</a:t>
            </a:r>
            <a:endParaRPr lang="en-US" sz="1350" dirty="0"/>
          </a:p>
        </p:txBody>
      </p:sp>
      <p:sp>
        <p:nvSpPr>
          <p:cNvPr id="19" name="Text 14"/>
          <p:cNvSpPr/>
          <p:nvPr/>
        </p:nvSpPr>
        <p:spPr>
          <a:xfrm>
            <a:off x="3520440" y="404164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花在只有你能做的事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5916168" y="3680460"/>
            <a:ext cx="356616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21" name="Shape 16"/>
          <p:cNvSpPr/>
          <p:nvPr/>
        </p:nvSpPr>
        <p:spPr>
          <a:xfrm>
            <a:off x="6345936" y="2834640"/>
            <a:ext cx="2395728" cy="1691640"/>
          </a:xfrm>
          <a:prstGeom prst="roundRect">
            <a:avLst>
              <a:gd name="adj" fmla="val 54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7292340" y="307238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8070" y="3198114"/>
            <a:ext cx="251460" cy="25146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419088" y="367588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加大杠杆</a:t>
            </a:r>
            <a:endParaRPr lang="en-US" sz="1350" dirty="0"/>
          </a:p>
        </p:txBody>
      </p:sp>
      <p:sp>
        <p:nvSpPr>
          <p:cNvPr id="25" name="Text 19"/>
          <p:cNvSpPr/>
          <p:nvPr/>
        </p:nvSpPr>
        <p:spPr>
          <a:xfrm>
            <a:off x="6419088" y="404164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做更高价值的交付</a:t>
            </a:r>
            <a:endParaRPr lang="en-US" sz="1050" dirty="0"/>
          </a:p>
        </p:txBody>
      </p:sp>
      <p:sp>
        <p:nvSpPr>
          <p:cNvPr id="26" name="Shape 20"/>
          <p:cNvSpPr/>
          <p:nvPr/>
        </p:nvSpPr>
        <p:spPr>
          <a:xfrm>
            <a:off x="8814816" y="3680460"/>
            <a:ext cx="356616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27" name="Shape 21"/>
          <p:cNvSpPr/>
          <p:nvPr/>
        </p:nvSpPr>
        <p:spPr>
          <a:xfrm>
            <a:off x="9244584" y="2834640"/>
            <a:ext cx="2395728" cy="1691640"/>
          </a:xfrm>
          <a:prstGeom prst="roundRect">
            <a:avLst>
              <a:gd name="adj" fmla="val 5405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8" name="Shape 22"/>
          <p:cNvSpPr/>
          <p:nvPr/>
        </p:nvSpPr>
        <p:spPr>
          <a:xfrm>
            <a:off x="10190988" y="307238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16718" y="3198114"/>
            <a:ext cx="251460" cy="251460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9317736" y="367588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换回自由</a:t>
            </a:r>
            <a:endParaRPr lang="en-US" sz="1350" dirty="0"/>
          </a:p>
        </p:txBody>
      </p:sp>
      <p:sp>
        <p:nvSpPr>
          <p:cNvPr id="31" name="Text 24"/>
          <p:cNvSpPr/>
          <p:nvPr/>
        </p:nvSpPr>
        <p:spPr>
          <a:xfrm>
            <a:off x="9317736" y="4041648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收入与在场脱钩</a:t>
            </a:r>
            <a:endParaRPr lang="en-US" sz="1050" dirty="0"/>
          </a:p>
        </p:txBody>
      </p:sp>
      <p:sp>
        <p:nvSpPr>
          <p:cNvPr id="32" name="Shape 25"/>
          <p:cNvSpPr/>
          <p:nvPr/>
        </p:nvSpPr>
        <p:spPr>
          <a:xfrm>
            <a:off x="640080" y="502920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33" name="Shape 26"/>
          <p:cNvSpPr/>
          <p:nvPr/>
        </p:nvSpPr>
        <p:spPr>
          <a:xfrm>
            <a:off x="841248" y="51114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260" y="5207508"/>
            <a:ext cx="192024" cy="192024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1426464" y="502920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省下第一批时间后,你打算把它投进哪件「更值钱的事」?</a:t>
            </a:r>
            <a:endParaRPr lang="en-US" sz="1100" dirty="0"/>
          </a:p>
        </p:txBody>
      </p:sp>
      <p:sp>
        <p:nvSpPr>
          <p:cNvPr id="36" name="Text 28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7" name="Text 29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THE MATH  ·  算一笔账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一笔简单的账:时间怎么变成钱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11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假设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0" y="2423160"/>
            <a:ext cx="47548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每天替你省 2 小时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一个月约 40 小时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你把这 40 小时,投到高价值交付上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914400" y="3977640"/>
            <a:ext cx="4572000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41148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两种用法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452628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700"/>
              </a:spcAft>
              <a:buSzPct val="100000"/>
              <a:buChar char="–"/>
            </a:pPr>
            <a:r>
              <a:rPr lang="en-US" sz="1250" dirty="0">
                <a:solidFill>
                  <a:srgbClr val="E8B5A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拿来休息 → 时间没了,也没产出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700"/>
              </a:spcAft>
              <a:buSzPct val="100000"/>
              <a:buChar char="–"/>
            </a:pPr>
            <a:r>
              <a:rPr lang="en-US" sz="1250" b="1" dirty="0">
                <a:solidFill>
                  <a:srgbClr val="3FB27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拿来做更高价值的活 → 收入往上走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26364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9224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关键不在「省」,在「投」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92240" y="2560320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省时间只是把杠杆腾出来。真正决定你赚多少的,是你把腾出来的时间,投进了什么。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92240" y="3840480"/>
            <a:ext cx="4828032" cy="1737360"/>
          </a:xfrm>
          <a:prstGeom prst="roundRect">
            <a:avLst>
              <a:gd name="adj" fmla="val 4211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693408" y="45171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89420" y="4613148"/>
            <a:ext cx="192024" cy="192024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7278624" y="3840480"/>
            <a:ext cx="3822192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2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把省下的时间,投进「判断」和「更高价值的交付」—— 这才是复利的起点。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OBJECTIVES  ·  本课目标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这节课结束时,你有一支「队伍」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6400800" cy="4160520"/>
          </a:xfrm>
          <a:prstGeom prst="roundRect">
            <a:avLst>
              <a:gd name="adj" fmla="val 219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1168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学完本课,你能——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868680" y="26060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5968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508760" y="25694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看懂一人公司的「全栈」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1508760" y="28803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六个职能,每个配一个 AI 员工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68680" y="32918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2826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508760" y="32552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照搬 3 条即用工作流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1508760" y="35661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客户分诊、内容生产、每日简报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68680" y="39776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39684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508760" y="39410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用多个分身各司其职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1508760" y="42519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并让它们之间互相交接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868680" y="46634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" y="46542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508760" y="46268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把省下的时间,接回「收入」与「自由」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1508760" y="49377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并定下你的 90 天行动计划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7269480" y="1783080"/>
            <a:ext cx="4279392" cy="4160520"/>
          </a:xfrm>
          <a:prstGeom prst="roundRect">
            <a:avLst>
              <a:gd name="adj" fmla="val 2198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498080" y="20116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本课议程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7498080" y="260604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498080" y="260604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8001000" y="256946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一人公司全栈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0698480" y="256946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7498080" y="315468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498080" y="315468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二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8001000" y="311810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 条即用工作流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10698480" y="311810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min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7498080" y="370332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98080" y="370332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8001000" y="366674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进阶:多个分身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10698480" y="366674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min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7498080" y="425196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498080" y="425196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8001000" y="421538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把时间变成钱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10698480" y="421538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7498080" y="480060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498080" y="480060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五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8001000" y="476402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90 天行动计划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10698480" y="476402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7498080" y="534924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498080" y="534924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六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8001000" y="531266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结业 &amp; 资源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10698480" y="531266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FIVE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90 天行动计划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蓝图清楚了,落到三个月。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一次只加一件,验证一件,再加下一件。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PLAN  ·  行动计划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你的 90 天行动计划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419856" cy="3291840"/>
          </a:xfrm>
          <a:prstGeom prst="roundRect">
            <a:avLst>
              <a:gd name="adj" fmla="val 277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77824" y="20665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77824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444752" y="2011680"/>
            <a:ext cx="2505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 1–2 周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1444752" y="2286000"/>
            <a:ext cx="25054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打地基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96112" y="2926080"/>
            <a:ext cx="2962656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装好助理 + 连频道</a:t>
            </a:r>
            <a:endParaRPr lang="en-US" sz="1200" dirty="0"/>
          </a:p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 SOUL / USER</a:t>
            </a:r>
            <a:endParaRPr lang="en-US" sz="1200" dirty="0"/>
          </a:p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锁定你的一句话定位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84548" y="1828800"/>
            <a:ext cx="3419856" cy="3291840"/>
          </a:xfrm>
          <a:prstGeom prst="roundRect">
            <a:avLst>
              <a:gd name="adj" fmla="val 277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22292" y="20665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2" name="Text 10"/>
          <p:cNvSpPr/>
          <p:nvPr/>
        </p:nvSpPr>
        <p:spPr>
          <a:xfrm>
            <a:off x="4622292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189220" y="2011680"/>
            <a:ext cx="2505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 3–6 周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5189220" y="2286000"/>
            <a:ext cx="25054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上线工作流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40580" y="2926080"/>
            <a:ext cx="2962656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跑通 2–3 条核心工作流</a:t>
            </a:r>
            <a:endParaRPr lang="en-US" sz="1200" dirty="0"/>
          </a:p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早间简报、邮件分诊、内容线</a:t>
            </a:r>
            <a:endParaRPr lang="en-US" sz="1200" dirty="0"/>
          </a:p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配 1–2 个心跳任务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129016" y="1828800"/>
            <a:ext cx="3419856" cy="3291840"/>
          </a:xfrm>
          <a:prstGeom prst="roundRect">
            <a:avLst>
              <a:gd name="adj" fmla="val 277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366760" y="20665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8" name="Text 16"/>
          <p:cNvSpPr/>
          <p:nvPr/>
        </p:nvSpPr>
        <p:spPr>
          <a:xfrm>
            <a:off x="8366760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933688" y="2011680"/>
            <a:ext cx="2505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 7–12 周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8933688" y="2286000"/>
            <a:ext cx="25054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标准化 &amp; 扩量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385048" y="2926080"/>
            <a:ext cx="2962656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沉淀可复用模板 + MEMORY</a:t>
            </a:r>
            <a:endParaRPr lang="en-US" sz="1200" dirty="0"/>
          </a:p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拆出多个分身,各司其职</a:t>
            </a:r>
            <a:endParaRPr lang="en-US" sz="1200" dirty="0"/>
          </a:p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把省下的时间投进高价值交付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0080" y="5303520"/>
            <a:ext cx="10908792" cy="594360"/>
          </a:xfrm>
          <a:prstGeom prst="roundRect">
            <a:avLst>
              <a:gd name="adj" fmla="val 12308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841248" y="54086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5504688"/>
            <a:ext cx="192024" cy="192024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1426464" y="5303520"/>
            <a:ext cx="99029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原则:一次只加一件,验证可靠了,再加下一件。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LINES  ·  必须人来把关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这些事,必须由人来把关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1417320"/>
          </a:xfrm>
          <a:prstGeom prst="roundRect">
            <a:avLst>
              <a:gd name="adj" fmla="val 645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0482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3836" y="2162556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482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对外发送前,人工确认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877824" y="2651760"/>
            <a:ext cx="4828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客户邮件、对外公告,发出前要你过目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285232" cy="1417320"/>
          </a:xfrm>
          <a:prstGeom prst="roundRect">
            <a:avLst>
              <a:gd name="adj" fmla="val 645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83096" y="20482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396" y="2162556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04888" y="20482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钱、合同、法律相关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6501384" y="2651760"/>
            <a:ext cx="4828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任何付款、签约、法务事项,不交给 AI 自动完成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640080" y="3429000"/>
            <a:ext cx="5285232" cy="1417320"/>
          </a:xfrm>
          <a:prstGeom prst="roundRect">
            <a:avLst>
              <a:gd name="adj" fmla="val 645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59536" y="36484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36" y="3762756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81328" y="36484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隐私与敏感数据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877824" y="4251960"/>
            <a:ext cx="4828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涉及个人隐私 / 敏感信息的处理,要格外谨慎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6263640" y="3429000"/>
            <a:ext cx="5285232" cy="1417320"/>
          </a:xfrm>
          <a:prstGeom prst="roundRect">
            <a:avLst>
              <a:gd name="adj" fmla="val 645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483096" y="36484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7396" y="3762756"/>
            <a:ext cx="228600" cy="2286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104888" y="36484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重要结论要复核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6501384" y="4251960"/>
            <a:ext cx="4828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模型可能出错 —— 关键判断,别只信它一面之词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640080" y="5029200"/>
            <a:ext cx="10908792" cy="685800"/>
          </a:xfrm>
          <a:prstGeom prst="roundRect">
            <a:avLst>
              <a:gd name="adj" fmla="val 10667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41248" y="51800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276088"/>
            <a:ext cx="192024" cy="19202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426464" y="5029200"/>
            <a:ext cx="99029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一句话:助理负责跑腿和初稿,判断与签字 —— 永远归你。</a:t>
            </a:r>
            <a:endParaRPr lang="en-US" sz="1400" dirty="0"/>
          </a:p>
        </p:txBody>
      </p:sp>
      <p:sp>
        <p:nvSpPr>
          <p:cNvPr id="28" name="Text 2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SIX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结业 &amp; 资源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四节课,你从一个想法,走到了一支队伍。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带上这些,继续走下去。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 &amp; RESOURCES  ·  结业产出 &amp; 资源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你的结业产出 &amp; 资源清单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4410" y="218313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你的结业产出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14400" y="26974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一张「我的 AI 助理工作流图」,包含: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914400" y="3154680"/>
            <a:ext cx="47548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你的一句话(专长)定位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 条已跑通的自动化工作流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你的 90 天行动计划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49224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970" y="2183130"/>
            <a:ext cx="251460" cy="2514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10488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资源清单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6537960" y="2697480"/>
            <a:ext cx="47548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OpenClaw 官方文档 / GitHub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SOUL.md / HEARTBEAT.md 模板(本课提供)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四节课的 PPT 与示例文件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Naval《纳瓦尔宝典》—— 反复读的底层心法</a:t>
            </a:r>
            <a:endParaRPr lang="en-US" sz="1250" dirty="0"/>
          </a:p>
        </p:txBody>
      </p:sp>
      <p:sp>
        <p:nvSpPr>
          <p:cNvPr id="15" name="Text 1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1143000"/>
            <a:ext cx="4114800" cy="41148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555480" y="2468880"/>
            <a:ext cx="1463040" cy="146304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21240" y="2834640"/>
            <a:ext cx="73152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554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 ·  课程结业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13232" y="2194560"/>
            <a:ext cx="7315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7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一个人,</a:t>
            </a:r>
            <a:endParaRPr lang="en-US" sz="37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7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也能干成一家公司。</a:t>
            </a:r>
            <a:endParaRPr lang="en-US" sz="3700" dirty="0"/>
          </a:p>
        </p:txBody>
      </p:sp>
      <p:sp>
        <p:nvSpPr>
          <p:cNvPr id="7" name="Text 4"/>
          <p:cNvSpPr/>
          <p:nvPr/>
        </p:nvSpPr>
        <p:spPr>
          <a:xfrm>
            <a:off x="731520" y="3749040"/>
            <a:ext cx="722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你已经有了专长、有了杠杆、有了一支会干活的队伍。剩下的,是用判断去经营,用复利去等待 —— 最终换回你的自由。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731520" y="4754880"/>
            <a:ext cx="7132320" cy="640080"/>
          </a:xfrm>
          <a:prstGeom prst="roundRect">
            <a:avLst>
              <a:gd name="adj" fmla="val 11429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932688" y="48828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4978908"/>
            <a:ext cx="192024" cy="19202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17904" y="4754880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杠杆已就位。剩下的,是你的判断、品味,和长期主义。</a:t>
            </a:r>
            <a:endParaRPr lang="en-US" sz="1350" dirty="0"/>
          </a:p>
        </p:txBody>
      </p:sp>
      <p:sp>
        <p:nvSpPr>
          <p:cNvPr id="12" name="Shape 8"/>
          <p:cNvSpPr/>
          <p:nvPr/>
        </p:nvSpPr>
        <p:spPr>
          <a:xfrm>
            <a:off x="731520" y="5715000"/>
            <a:ext cx="4572000" cy="0"/>
          </a:xfrm>
          <a:prstGeom prst="line">
            <a:avLst/>
          </a:prstGeom>
          <a:noFill/>
          <a:ln w="12700">
            <a:solidFill>
              <a:srgbClr val="33333E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731520" y="58978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 ·   OPC 训练营  ·  全 4 课完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  ·  四节课走到这里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你已经从想法,走到了一支队伍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16636" y="1920240"/>
            <a:ext cx="2514600" cy="1051560"/>
          </a:xfrm>
          <a:prstGeom prst="roundRect">
            <a:avLst>
              <a:gd name="adj" fmla="val 869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08076" y="20665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FB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第1课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08076" y="239572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定位 &amp; 杠杆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086100" y="2450592"/>
            <a:ext cx="256032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3396996" y="1920240"/>
            <a:ext cx="2514600" cy="1051560"/>
          </a:xfrm>
          <a:prstGeom prst="roundRect">
            <a:avLst>
              <a:gd name="adj" fmla="val 869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488436" y="20665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FB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第2课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488436" y="239572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装好上线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5966460" y="2450592"/>
            <a:ext cx="256032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6277356" y="1920240"/>
            <a:ext cx="2514600" cy="1051560"/>
          </a:xfrm>
          <a:prstGeom prst="roundRect">
            <a:avLst>
              <a:gd name="adj" fmla="val 869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368796" y="20665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FB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第3课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368796" y="239572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调教成员工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8846820" y="2450592"/>
            <a:ext cx="256032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9157716" y="1920240"/>
            <a:ext cx="2514600" cy="1051560"/>
          </a:xfrm>
          <a:prstGeom prst="roundRect">
            <a:avLst>
              <a:gd name="adj" fmla="val 8696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9249156" y="20665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第4课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249156" y="239572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组成天团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640080" y="3383280"/>
            <a:ext cx="10908792" cy="777240"/>
          </a:xfrm>
          <a:prstGeom prst="roundRect">
            <a:avLst>
              <a:gd name="adj" fmla="val 9412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41248" y="35798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3675888"/>
            <a:ext cx="192024" cy="192024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1426464" y="3383280"/>
            <a:ext cx="99029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你有了定位、装好了助理、还教会了它懂你。今天,把它从「一个员工」变成「一支队」。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640080" y="438912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一个助理 → 一支天团,差的是「组合」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16636" y="4846320"/>
            <a:ext cx="2514600" cy="777240"/>
          </a:xfrm>
          <a:prstGeom prst="roundRect">
            <a:avLst>
              <a:gd name="adj" fmla="val 1176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745236" y="493776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" y="5052060"/>
            <a:ext cx="228600" cy="228600"/>
          </a:xfrm>
          <a:prstGeom prst="rect">
            <a:avLst/>
          </a:prstGeom>
        </p:spPr>
      </p:pic>
      <p:sp>
        <p:nvSpPr>
          <p:cNvPr id="27" name="Text 23"/>
          <p:cNvSpPr/>
          <p:nvPr/>
        </p:nvSpPr>
        <p:spPr>
          <a:xfrm>
            <a:off x="1293876" y="484632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单个助理</a:t>
            </a:r>
            <a:endParaRPr lang="en-US" sz="1300" dirty="0"/>
          </a:p>
        </p:txBody>
      </p:sp>
      <p:sp>
        <p:nvSpPr>
          <p:cNvPr id="28" name="Shape 24"/>
          <p:cNvSpPr/>
          <p:nvPr/>
        </p:nvSpPr>
        <p:spPr>
          <a:xfrm>
            <a:off x="3396996" y="4846320"/>
            <a:ext cx="2514600" cy="777240"/>
          </a:xfrm>
          <a:prstGeom prst="roundRect">
            <a:avLst>
              <a:gd name="adj" fmla="val 1176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3625596" y="493776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9896" y="5052060"/>
            <a:ext cx="228600" cy="22860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4174236" y="484632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组合工作流</a:t>
            </a:r>
            <a:endParaRPr lang="en-US" sz="1300" dirty="0"/>
          </a:p>
        </p:txBody>
      </p:sp>
      <p:sp>
        <p:nvSpPr>
          <p:cNvPr id="32" name="Shape 27"/>
          <p:cNvSpPr/>
          <p:nvPr/>
        </p:nvSpPr>
        <p:spPr>
          <a:xfrm>
            <a:off x="6277356" y="4846320"/>
            <a:ext cx="2514600" cy="777240"/>
          </a:xfrm>
          <a:prstGeom prst="roundRect">
            <a:avLst>
              <a:gd name="adj" fmla="val 1176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3" name="Shape 28"/>
          <p:cNvSpPr/>
          <p:nvPr/>
        </p:nvSpPr>
        <p:spPr>
          <a:xfrm>
            <a:off x="6505956" y="493776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0256" y="5052060"/>
            <a:ext cx="228600" cy="228600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7054596" y="484632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多个分身</a:t>
            </a:r>
            <a:endParaRPr lang="en-US" sz="1300" dirty="0"/>
          </a:p>
        </p:txBody>
      </p:sp>
      <p:sp>
        <p:nvSpPr>
          <p:cNvPr id="36" name="Shape 30"/>
          <p:cNvSpPr/>
          <p:nvPr/>
        </p:nvSpPr>
        <p:spPr>
          <a:xfrm>
            <a:off x="9157716" y="4846320"/>
            <a:ext cx="2514600" cy="777240"/>
          </a:xfrm>
          <a:prstGeom prst="roundRect">
            <a:avLst>
              <a:gd name="adj" fmla="val 1176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7" name="Shape 31"/>
          <p:cNvSpPr/>
          <p:nvPr/>
        </p:nvSpPr>
        <p:spPr>
          <a:xfrm>
            <a:off x="9386316" y="493776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00616" y="5052060"/>
            <a:ext cx="228600" cy="228600"/>
          </a:xfrm>
          <a:prstGeom prst="rect">
            <a:avLst/>
          </a:prstGeom>
        </p:spPr>
      </p:pic>
      <p:sp>
        <p:nvSpPr>
          <p:cNvPr id="39" name="Text 32"/>
          <p:cNvSpPr/>
          <p:nvPr/>
        </p:nvSpPr>
        <p:spPr>
          <a:xfrm>
            <a:off x="9934956" y="484632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变成收入</a:t>
            </a:r>
            <a:endParaRPr lang="en-US" sz="1300" dirty="0"/>
          </a:p>
        </p:txBody>
      </p:sp>
      <p:sp>
        <p:nvSpPr>
          <p:cNvPr id="40" name="Shape 33"/>
          <p:cNvSpPr/>
          <p:nvPr/>
        </p:nvSpPr>
        <p:spPr>
          <a:xfrm>
            <a:off x="640080" y="5806440"/>
            <a:ext cx="10908792" cy="502920"/>
          </a:xfrm>
          <a:prstGeom prst="roundRect">
            <a:avLst>
              <a:gd name="adj" fmla="val 14545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41" name="Shape 34"/>
          <p:cNvSpPr/>
          <p:nvPr/>
        </p:nvSpPr>
        <p:spPr>
          <a:xfrm>
            <a:off x="841248" y="58658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4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260" y="5961888"/>
            <a:ext cx="192024" cy="192024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1426464" y="5806440"/>
            <a:ext cx="99029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如果你能多雇 5 个「不要工资」的员工,你最想让他们先接手哪 5 件事?</a:t>
            </a:r>
            <a:endParaRPr lang="en-US" sz="1100" dirty="0"/>
          </a:p>
        </p:txBody>
      </p:sp>
      <p:sp>
        <p:nvSpPr>
          <p:cNvPr id="44" name="Text 3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45" name="Text 3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ONE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一人公司全栈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一家公司该有的职能,你一个都不少。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区别是:每个岗位,坐的是一个 AI。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STACK  ·  一人公司全栈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每个职能,配一个「AI 员工」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77824" y="206654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3554" y="2192274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208483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内容创作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896112" y="274320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写稿 / 改稿 / 配图:助理 + 生成工具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384548" y="182880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22292" y="206654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8022" y="2192274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253228" y="208483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客户支持</a:t>
            </a:r>
            <a:endParaRPr lang="en-US" sz="1450" dirty="0"/>
          </a:p>
        </p:txBody>
      </p:sp>
      <p:sp>
        <p:nvSpPr>
          <p:cNvPr id="13" name="Text 9"/>
          <p:cNvSpPr/>
          <p:nvPr/>
        </p:nvSpPr>
        <p:spPr>
          <a:xfrm>
            <a:off x="4640580" y="274320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邮件分诊 / FAQ / 起草回复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8129016" y="182880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366760" y="206654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2490" y="2192274"/>
            <a:ext cx="251460" cy="2514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997696" y="208483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销售 / CRM</a:t>
            </a:r>
            <a:endParaRPr lang="en-US" sz="1450" dirty="0"/>
          </a:p>
        </p:txBody>
      </p:sp>
      <p:sp>
        <p:nvSpPr>
          <p:cNvPr id="18" name="Text 13"/>
          <p:cNvSpPr/>
          <p:nvPr/>
        </p:nvSpPr>
        <p:spPr>
          <a:xfrm>
            <a:off x="8385048" y="274320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跟进、整理线索、更新客户记录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640080" y="370332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77824" y="394106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554" y="4066794"/>
            <a:ext cx="251460" cy="2514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508760" y="395935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运营 / 调度</a:t>
            </a:r>
            <a:endParaRPr lang="en-US" sz="1450" dirty="0"/>
          </a:p>
        </p:txBody>
      </p:sp>
      <p:sp>
        <p:nvSpPr>
          <p:cNvPr id="23" name="Text 17"/>
          <p:cNvSpPr/>
          <p:nvPr/>
        </p:nvSpPr>
        <p:spPr>
          <a:xfrm>
            <a:off x="896112" y="461772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早间简报、提醒、各类定时任务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4384548" y="370332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4622292" y="394106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8022" y="4066794"/>
            <a:ext cx="251460" cy="2514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253228" y="395935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财务 / 记账</a:t>
            </a:r>
            <a:endParaRPr lang="en-US" sz="1450" dirty="0"/>
          </a:p>
        </p:txBody>
      </p:sp>
      <p:sp>
        <p:nvSpPr>
          <p:cNvPr id="28" name="Text 21"/>
          <p:cNvSpPr/>
          <p:nvPr/>
        </p:nvSpPr>
        <p:spPr>
          <a:xfrm>
            <a:off x="4640580" y="461772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整理票据、对账与付款提醒</a:t>
            </a:r>
            <a:endParaRPr lang="en-US" sz="1150" dirty="0"/>
          </a:p>
        </p:txBody>
      </p:sp>
      <p:sp>
        <p:nvSpPr>
          <p:cNvPr id="29" name="Shape 22"/>
          <p:cNvSpPr/>
          <p:nvPr/>
        </p:nvSpPr>
        <p:spPr>
          <a:xfrm>
            <a:off x="8129016" y="370332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8366760" y="394106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92490" y="4066794"/>
            <a:ext cx="251460" cy="25146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8997696" y="395935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研发 / 调研</a:t>
            </a:r>
            <a:endParaRPr lang="en-US" sz="1450" dirty="0"/>
          </a:p>
        </p:txBody>
      </p:sp>
      <p:sp>
        <p:nvSpPr>
          <p:cNvPr id="33" name="Text 25"/>
          <p:cNvSpPr/>
          <p:nvPr/>
        </p:nvSpPr>
        <p:spPr>
          <a:xfrm>
            <a:off x="8385048" y="461772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查资料、competitor 跟踪、写摘要</a:t>
            </a:r>
            <a:endParaRPr lang="en-US" sz="1150" dirty="0"/>
          </a:p>
        </p:txBody>
      </p:sp>
      <p:sp>
        <p:nvSpPr>
          <p:cNvPr id="34" name="Text 2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5" name="Text 2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MATH  ·  一支队的成本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这支「队伍」,一个月多少钱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108960"/>
          </a:xfrm>
          <a:prstGeom prst="roundRect">
            <a:avLst>
              <a:gd name="adj" fmla="val 2941"/>
            </a:avLst>
          </a:prstGeom>
          <a:solidFill>
            <a:srgbClr val="1E1E26"/>
          </a:solidFill>
          <a:ln w="12700">
            <a:solidFill>
              <a:srgbClr val="D9624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传统团队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68680" y="2468880"/>
            <a:ext cx="4846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B5A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$80k–120k / 月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914400" y="3383280"/>
            <a:ext cx="4754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 个岗位的工资 + 管理成本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要招、要管、要发工资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船大难掉头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63640" y="1828800"/>
            <a:ext cx="5285232" cy="3108960"/>
          </a:xfrm>
          <a:prstGeom prst="roundRect">
            <a:avLst>
              <a:gd name="adj" fmla="val 2941"/>
            </a:avLst>
          </a:prstGeom>
          <a:solidFill>
            <a:srgbClr val="1E1E26"/>
          </a:solidFill>
          <a:ln w="12700">
            <a:solidFill>
              <a:srgbClr val="3FB27F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9224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一人 + AI 栈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492240" y="2468880"/>
            <a:ext cx="4846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3FB27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$300–500 / 月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6537960" y="3383280"/>
            <a:ext cx="4754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助理 + 模型 + 几个工具订阅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不用招、不用管、随时可调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想加岗位 = 加一条工作流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5120640"/>
            <a:ext cx="10908792" cy="685800"/>
          </a:xfrm>
          <a:prstGeom prst="roundRect">
            <a:avLst>
              <a:gd name="adj" fmla="val 10667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41248" y="527151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5367528"/>
            <a:ext cx="192024" cy="192024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1426464" y="5120640"/>
            <a:ext cx="99029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同样一支「六人队」的活,成本差出 200 倍 —— 这就是杠杆的力量。</a:t>
            </a:r>
            <a:endParaRPr lang="en-US" sz="1450" dirty="0"/>
          </a:p>
        </p:txBody>
      </p:sp>
      <p:sp>
        <p:nvSpPr>
          <p:cNvPr id="16" name="Text 1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3 条即用工作流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不讲虚的,给你今天就能抄走的三条。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每一条,都标出它用到的文件和工具。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PLAYBOOK 1  ·  客户邮件分诊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工作流 ①:客户邮件,自动分诊起草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4023360"/>
          </a:xfrm>
          <a:prstGeom prst="roundRect">
            <a:avLst>
              <a:gd name="adj" fmla="val 227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0482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59536" y="2039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212080" y="2048256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26380" y="2162556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44752" y="2048256"/>
            <a:ext cx="3730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客户邮件分诊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896112" y="2670048"/>
            <a:ext cx="4828032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触发:新邮件进来(或每小时扫一遍)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助理读邮件,判断类型:咨询 / 投诉 / 合作 / 垃圾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按类型,用你的语气起草一版回复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重要的 → 发你确认;常规的 → 按规则处理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96112" y="5321808"/>
            <a:ext cx="4773168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96112" y="5394960"/>
            <a:ext cx="4828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用到:</a:t>
            </a:r>
            <a:pPr indent="0" marL="0">
              <a:buNone/>
            </a:pPr>
            <a:r>
              <a:rPr lang="en-US" sz="1000" dirty="0">
                <a:solidFill>
                  <a:srgbClr val="9A9A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AGENTS · TOOLS(邮箱) · SOUL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263640" y="1828800"/>
            <a:ext cx="5285232" cy="4023360"/>
          </a:xfrm>
          <a:prstGeom prst="roundRect">
            <a:avLst>
              <a:gd name="adj" fmla="val 2273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649224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它替你省下的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6537960" y="2514600"/>
            <a:ext cx="4754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不用每封都自己读、自己想怎么回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重要的不会漏,垃圾的不打扰你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回复风格统一,像你亲自写的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6492240" y="4434840"/>
            <a:ext cx="4828032" cy="1188720"/>
          </a:xfrm>
          <a:prstGeom prst="roundRect">
            <a:avLst>
              <a:gd name="adj" fmla="val 6154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693408" y="48371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9420" y="4933188"/>
            <a:ext cx="192024" cy="19202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278624" y="4434840"/>
            <a:ext cx="382219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2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你只做一件事:对它起草的回复,点头或改两句。</a:t>
            </a:r>
            <a:endParaRPr lang="en-US" sz="1250" dirty="0"/>
          </a:p>
        </p:txBody>
      </p:sp>
      <p:sp>
        <p:nvSpPr>
          <p:cNvPr id="20" name="Text 1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PLAYBOOK 2  ·  内容生产线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工作流 ②:一个主题,产出一篇内容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4023360"/>
          </a:xfrm>
          <a:prstGeom prst="roundRect">
            <a:avLst>
              <a:gd name="adj" fmla="val 227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0482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59536" y="2039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212080" y="2048256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26380" y="2162556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44752" y="2048256"/>
            <a:ext cx="3730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内容生产线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896112" y="2670048"/>
            <a:ext cx="4828032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你给一个主题,或它从选题库里挑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助理上网查资料 + 做调研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按你的风格写初稿(调用写作技能)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给出配图 / 排版建议</a:t>
            </a:r>
            <a:endParaRPr lang="en-US" sz="11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发你审,点头后 → 发布 / 存草稿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96112" y="5321808"/>
            <a:ext cx="4773168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96112" y="5394960"/>
            <a:ext cx="4828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用到:</a:t>
            </a:r>
            <a:pPr indent="0" marL="0">
              <a:buNone/>
            </a:pPr>
            <a:r>
              <a:rPr lang="en-US" sz="1000" dirty="0">
                <a:solidFill>
                  <a:srgbClr val="9A9A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Skills(写作) · TOOLS(浏览) · SOUL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263640" y="1828800"/>
            <a:ext cx="5285232" cy="4023360"/>
          </a:xfrm>
          <a:prstGeom prst="roundRect">
            <a:avLst>
              <a:gd name="adj" fmla="val 2273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649224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它替你省下的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6537960" y="2514600"/>
            <a:ext cx="4754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从「盯着空白页」到「改一版草稿」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调研、初稿、配图建议,一次给齐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风格稳定,产量能持续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6492240" y="4434840"/>
            <a:ext cx="4828032" cy="1188720"/>
          </a:xfrm>
          <a:prstGeom prst="roundRect">
            <a:avLst>
              <a:gd name="adj" fmla="val 6154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693408" y="48371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9420" y="4933188"/>
            <a:ext cx="192024" cy="19202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278624" y="4434840"/>
            <a:ext cx="382219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2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内容是 Naval 说的「媒体杠杆」—— 一次创作,持续传播。</a:t>
            </a:r>
            <a:endParaRPr lang="en-US" sz="1250" dirty="0"/>
          </a:p>
        </p:txBody>
      </p:sp>
      <p:sp>
        <p:nvSpPr>
          <p:cNvPr id="20" name="Text 1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第4课 AI员工天团(Naval 层)</dc:title>
  <dc:subject>PptxGenJS Presentation</dc:subject>
  <dc:creator>Capricorn Business School</dc:creator>
  <cp:lastModifiedBy>Capricorn Business School</cp:lastModifiedBy>
  <cp:revision>1</cp:revision>
  <dcterms:created xsi:type="dcterms:W3CDTF">2026-06-15T14:36:36Z</dcterms:created>
  <dcterms:modified xsi:type="dcterms:W3CDTF">2026-06-15T14:36:36Z</dcterms:modified>
</cp:coreProperties>
</file>