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notesMasterIdLst>
    <p:notesMasterId r:id="rId37"/>
  </p:notesMasterIdLst>
  <p:sldSz cx="12188952" cy="6858000"/>
  <p:notesSz cx="6858000" cy="12188952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不贬低云端助手——它们对很多任务足够好。这里只是说明:对想长期拥有自己工作流、把数据握在手里的一人公司,自托管助理是更值得学的方向。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强调「文件即 agent」的雏形:Agent 每次启动会重新读取工作区文件(下一节展开)。Gateway 是控制平面,真正干活的是 Agent。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用这一页给学员一个整体地图。强调四节课是递进的:先想清楚要不要做、做什么(第1课),再认识并装好工具(第2课),把工具调教成懂你的助理(第3课),最后组合成真正能赚钱的工作流(第4课)。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这是第3课的核心心智模型:你看到的每一个助理行为,都能追溯到磁盘上的某个文件。改 SOUL.md → 改它是谁;改 HEARTBEAT.md → 改它盯什么;改 MEMORY → 改它记得什么。这不是限制,这正是它强大且可控的原因。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这三条是「立刻能用」的样板。建议课堂上让学员选一条,当场说出自己版本的输入/输出,降低落地门槛。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关键是扭转误解:小而美不是「做不大」,而是「主动选择用 AI 杠杆,让一个人产出团队级成果」。后面用数据支撑这个判断。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这页对中文受众尤其有共鸣:可结合本地(墨尔本/澳洲)情况展开——澳洲虽没有同等补贴,但工具是全球一样可得的,起步门槛同样低。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image" Target="../media/image-20-4.png"/><Relationship Id="rId5" Type="http://schemas.openxmlformats.org/officeDocument/2006/relationships/image" Target="../media/image-20-5.png"/><Relationship Id="rId6" Type="http://schemas.openxmlformats.org/officeDocument/2006/relationships/image" Target="../media/image-2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image" Target="../media/image-22-3.png"/><Relationship Id="rId4" Type="http://schemas.openxmlformats.org/officeDocument/2006/relationships/image" Target="../media/image-2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png"/><Relationship Id="rId3" Type="http://schemas.openxmlformats.org/officeDocument/2006/relationships/image" Target="../media/image-23-3.png"/><Relationship Id="rId4" Type="http://schemas.openxmlformats.org/officeDocument/2006/relationships/image" Target="../media/image-2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png"/><Relationship Id="rId3" Type="http://schemas.openxmlformats.org/officeDocument/2006/relationships/image" Target="../media/image-2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png"/><Relationship Id="rId3" Type="http://schemas.openxmlformats.org/officeDocument/2006/relationships/image" Target="../media/image-2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png"/><Relationship Id="rId3" Type="http://schemas.openxmlformats.org/officeDocument/2006/relationships/image" Target="../media/image-2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png"/><Relationship Id="rId3" Type="http://schemas.openxmlformats.org/officeDocument/2006/relationships/image" Target="../media/image-28-3.png"/><Relationship Id="rId4" Type="http://schemas.openxmlformats.org/officeDocument/2006/relationships/image" Target="../media/image-28-4.png"/><Relationship Id="rId5" Type="http://schemas.openxmlformats.org/officeDocument/2006/relationships/image" Target="../media/image-28-5.png"/><Relationship Id="rId6" Type="http://schemas.openxmlformats.org/officeDocument/2006/relationships/image" Target="../media/image-2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image" Target="../media/image-29-2.png"/><Relationship Id="rId3" Type="http://schemas.openxmlformats.org/officeDocument/2006/relationships/image" Target="../media/image-2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image" Target="../media/image-30-2.png"/><Relationship Id="rId3" Type="http://schemas.openxmlformats.org/officeDocument/2006/relationships/image" Target="../media/image-30-3.png"/><Relationship Id="rId4" Type="http://schemas.openxmlformats.org/officeDocument/2006/relationships/image" Target="../media/image-30-4.png"/><Relationship Id="rId5" Type="http://schemas.openxmlformats.org/officeDocument/2006/relationships/image" Target="../media/image-3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image" Target="../media/image-31-2.png"/><Relationship Id="rId3" Type="http://schemas.openxmlformats.org/officeDocument/2006/relationships/image" Target="../media/image-31-3.png"/><Relationship Id="rId4" Type="http://schemas.openxmlformats.org/officeDocument/2006/relationships/image" Target="../media/image-3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image" Target="../media/image-32-2.png"/><Relationship Id="rId3" Type="http://schemas.openxmlformats.org/officeDocument/2006/relationships/image" Target="../media/image-32-3.png"/><Relationship Id="rId4" Type="http://schemas.openxmlformats.org/officeDocument/2006/relationships/image" Target="../media/image-32-4.png"/><Relationship Id="rId5" Type="http://schemas.openxmlformats.org/officeDocument/2006/relationships/image" Target="../media/image-32-5.png"/><Relationship Id="rId6" Type="http://schemas.openxmlformats.org/officeDocument/2006/relationships/image" Target="../media/image-32-6.png"/><Relationship Id="rId7" Type="http://schemas.openxmlformats.org/officeDocument/2006/relationships/image" Target="../media/image-32-7.png"/><Relationship Id="rId8" Type="http://schemas.openxmlformats.org/officeDocument/2006/relationships/image" Target="../media/image-32-8.png"/><Relationship Id="rId9" Type="http://schemas.openxmlformats.org/officeDocument/2006/relationships/image" Target="../media/image-3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image" Target="../media/image-33-2.png"/><Relationship Id="rId3" Type="http://schemas.openxmlformats.org/officeDocument/2006/relationships/image" Target="../media/image-33-3.png"/><Relationship Id="rId4" Type="http://schemas.openxmlformats.org/officeDocument/2006/relationships/image" Target="../media/image-3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image" Target="../media/image-34-2.png"/><Relationship Id="rId3" Type="http://schemas.openxmlformats.org/officeDocument/2006/relationships/image" Target="../media/image-34-3.png"/><Relationship Id="rId4" Type="http://schemas.openxmlformats.org/officeDocument/2006/relationships/image" Target="../media/image-34-4.png"/><Relationship Id="rId5" Type="http://schemas.openxmlformats.org/officeDocument/2006/relationships/image" Target="../media/image-34-5.png"/><Relationship Id="rId6" Type="http://schemas.openxmlformats.org/officeDocument/2006/relationships/image" Target="../media/image-34-6.png"/><Relationship Id="rId7" Type="http://schemas.openxmlformats.org/officeDocument/2006/relationships/image" Target="../media/image-34-7.png"/><Relationship Id="rId8" Type="http://schemas.openxmlformats.org/officeDocument/2006/relationships/image" Target="../media/image-3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732520" y="960120"/>
            <a:ext cx="3200400" cy="3200400"/>
          </a:xfrm>
          <a:prstGeom prst="ellipse">
            <a:avLst/>
          </a:prstGeom>
          <a:solidFill>
            <a:srgbClr val="22222B"/>
          </a:solidFill>
          <a:ln w="12700">
            <a:solidFill>
              <a:srgbClr val="33333E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5480" y="1783080"/>
            <a:ext cx="1554480" cy="15544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0698480" y="777240"/>
            <a:ext cx="868680" cy="86868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5" name="Text 2"/>
          <p:cNvSpPr/>
          <p:nvPr/>
        </p:nvSpPr>
        <p:spPr>
          <a:xfrm>
            <a:off x="10698480" y="777240"/>
            <a:ext cx="8686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dirty="0">
                <a:solidFill>
                  <a:srgbClr val="000000"/>
                </a:solidFill>
              </a:rPr>
              <a:t>🦞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640080" y="13716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 ·   OPC 训练营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640080" y="1874520"/>
            <a:ext cx="78638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600"/>
              </a:lnSpc>
              <a:buNone/>
            </a:pPr>
            <a:r>
              <a:rPr lang="en-US" sz="5200" b="1" dirty="0">
                <a:solidFill>
                  <a:srgbClr val="F6F6F3"/>
                </a:solidFill>
                <a:latin typeface="Noto Serif CJK SC" pitchFamily="34" charset="0"/>
                <a:ea typeface="Noto Serif CJK SC" pitchFamily="34" charset="-122"/>
                <a:cs typeface="Noto Serif CJK SC" pitchFamily="34" charset="-120"/>
              </a:rPr>
              <a:t>小而美创业</a:t>
            </a:r>
            <a:endParaRPr lang="en-US" sz="5200" dirty="0"/>
          </a:p>
          <a:p>
            <a:pPr algn="l" indent="0" marL="0">
              <a:lnSpc>
                <a:spcPts val="5600"/>
              </a:lnSpc>
              <a:buNone/>
            </a:pPr>
            <a:r>
              <a:rPr lang="en-US" sz="5200" b="1" dirty="0">
                <a:solidFill>
                  <a:srgbClr val="F6F6F3"/>
                </a:solidFill>
                <a:latin typeface="Noto Serif CJK SC" pitchFamily="34" charset="0"/>
                <a:ea typeface="Noto Serif CJK SC" pitchFamily="34" charset="-122"/>
                <a:cs typeface="Noto Serif CJK SC" pitchFamily="34" charset="-120"/>
              </a:rPr>
              <a:t>× AI 私人助理</a:t>
            </a:r>
            <a:endParaRPr lang="en-US" sz="5200" dirty="0"/>
          </a:p>
        </p:txBody>
      </p:sp>
      <p:sp>
        <p:nvSpPr>
          <p:cNvPr id="8" name="Text 5"/>
          <p:cNvSpPr/>
          <p:nvPr/>
        </p:nvSpPr>
        <p:spPr>
          <a:xfrm>
            <a:off x="640080" y="379476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900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用 OpenClaw 把一个人，变成一支团队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640080" y="4572000"/>
            <a:ext cx="1261872" cy="457200"/>
          </a:xfrm>
          <a:prstGeom prst="roundRect">
            <a:avLst>
              <a:gd name="adj" fmla="val 500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40080" y="4572000"/>
            <a:ext cx="12618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4 节课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2130552" y="4572000"/>
            <a:ext cx="1920240" cy="457200"/>
          </a:xfrm>
          <a:prstGeom prst="roundRect">
            <a:avLst>
              <a:gd name="adj" fmla="val 500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130552" y="4572000"/>
            <a:ext cx="1920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每节 2 小时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4279392" y="4572000"/>
            <a:ext cx="1261872" cy="457200"/>
          </a:xfrm>
          <a:prstGeom prst="roundRect">
            <a:avLst>
              <a:gd name="adj" fmla="val 500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279392" y="4572000"/>
            <a:ext cx="126187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实操为主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640080" y="5806440"/>
            <a:ext cx="6766560" cy="0"/>
          </a:xfrm>
          <a:prstGeom prst="line">
            <a:avLst/>
          </a:prstGeom>
          <a:noFill/>
          <a:ln w="12700">
            <a:solidFill>
              <a:srgbClr val="33333E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40080" y="59436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讲师  </a:t>
            </a:r>
            <a:pPr algn="l" indent="0" marL="0">
              <a:buNone/>
            </a:pPr>
            <a:r>
              <a:rPr lang="en-US" sz="13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Michael (Kuang Xu)</a:t>
            </a:r>
            <a:pPr algn="l" indent="0" marL="0">
              <a:buNone/>
            </a:pPr>
            <a:r>
              <a:rPr lang="en-US" sz="13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  |   Capricorn Business School · Optivise AI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POSITIONING · 先选窄痛点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先选「窄痛点」,别选「大点子」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5454396" cy="3657600"/>
          </a:xfrm>
          <a:prstGeom prst="roundRect">
            <a:avLst>
              <a:gd name="adj" fmla="val 2500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05840" y="2377440"/>
            <a:ext cx="594360" cy="594360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4430" y="2526030"/>
            <a:ext cx="297180" cy="2971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2395728"/>
            <a:ext cx="417423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窄,才能以一当十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005840" y="3200400"/>
            <a:ext cx="4722876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200"/>
              </a:lnSpc>
              <a:buNone/>
            </a:pPr>
            <a:r>
              <a:rPr lang="en-US" sz="14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现在跑得通的一人公司,都不在做「下一个亚马逊」。</a:t>
            </a:r>
            <a:endParaRPr lang="en-US" sz="1450" dirty="0"/>
          </a:p>
          <a:p>
            <a:pPr indent="0" marL="0">
              <a:lnSpc>
                <a:spcPts val="2200"/>
              </a:lnSpc>
              <a:buNone/>
            </a:pPr>
            <a:endParaRPr lang="en-US" sz="1450" dirty="0"/>
          </a:p>
          <a:p>
            <a:pPr indent="0" marL="0">
              <a:lnSpc>
                <a:spcPts val="2200"/>
              </a:lnSpc>
              <a:buNone/>
            </a:pPr>
            <a:r>
              <a:rPr lang="en-US" sz="14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它们把</a:t>
            </a:r>
            <a:pPr indent="0" marL="0">
              <a:lnSpc>
                <a:spcPts val="2200"/>
              </a:lnSpc>
              <a:buNone/>
            </a:pPr>
            <a:r>
              <a:rPr lang="en-US" sz="145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一个具体人群</a:t>
            </a:r>
            <a:pPr indent="0" marL="0">
              <a:lnSpc>
                <a:spcPts val="2200"/>
              </a:lnSpc>
              <a:buNone/>
            </a:pPr>
            <a:r>
              <a:rPr lang="en-US" sz="14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的</a:t>
            </a:r>
            <a:pPr indent="0" marL="0">
              <a:lnSpc>
                <a:spcPts val="2200"/>
              </a:lnSpc>
              <a:buNone/>
            </a:pPr>
            <a:r>
              <a:rPr lang="en-US" sz="145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一个具体痛点</a:t>
            </a:r>
            <a:pPr indent="0" marL="0">
              <a:lnSpc>
                <a:spcPts val="2200"/>
              </a:lnSpc>
              <a:buNone/>
            </a:pPr>
            <a:r>
              <a:rPr lang="en-US" sz="14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,解决到极致。</a:t>
            </a:r>
            <a:endParaRPr lang="en-US" sz="1450" dirty="0"/>
          </a:p>
          <a:p>
            <a:pPr indent="0" marL="0">
              <a:lnSpc>
                <a:spcPts val="2200"/>
              </a:lnSpc>
              <a:buNone/>
            </a:pPr>
            <a:endParaRPr lang="en-US" sz="1450" dirty="0"/>
          </a:p>
          <a:p>
            <a:pPr indent="0" marL="0">
              <a:lnSpc>
                <a:spcPts val="2200"/>
              </a:lnSpc>
              <a:buNone/>
            </a:pPr>
            <a:r>
              <a:rPr lang="en-US" sz="14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窄,让一个人能远远打出自己的体量。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6414516" y="2057400"/>
            <a:ext cx="5134356" cy="777240"/>
          </a:xfrm>
          <a:prstGeom prst="roundRect">
            <a:avLst>
              <a:gd name="adj" fmla="val 11765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670548" y="2176272"/>
            <a:ext cx="530352" cy="530352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11" name="Text 8"/>
          <p:cNvSpPr/>
          <p:nvPr/>
        </p:nvSpPr>
        <p:spPr>
          <a:xfrm>
            <a:off x="6670548" y="2167128"/>
            <a:ext cx="530352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4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740" dirty="0"/>
          </a:p>
        </p:txBody>
      </p:sp>
      <p:sp>
        <p:nvSpPr>
          <p:cNvPr id="12" name="Text 9"/>
          <p:cNvSpPr/>
          <p:nvPr/>
        </p:nvSpPr>
        <p:spPr>
          <a:xfrm>
            <a:off x="7328916" y="2130552"/>
            <a:ext cx="40370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锁定一个人群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7328916" y="2459736"/>
            <a:ext cx="403707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具体到「某一类客户 / 某一种角色」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6414516" y="2971800"/>
            <a:ext cx="5134356" cy="777240"/>
          </a:xfrm>
          <a:prstGeom prst="roundRect">
            <a:avLst>
              <a:gd name="adj" fmla="val 11765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6670548" y="3090672"/>
            <a:ext cx="530352" cy="530352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16" name="Text 13"/>
          <p:cNvSpPr/>
          <p:nvPr/>
        </p:nvSpPr>
        <p:spPr>
          <a:xfrm>
            <a:off x="6670548" y="3081528"/>
            <a:ext cx="530352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4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740" dirty="0"/>
          </a:p>
        </p:txBody>
      </p:sp>
      <p:sp>
        <p:nvSpPr>
          <p:cNvPr id="17" name="Text 14"/>
          <p:cNvSpPr/>
          <p:nvPr/>
        </p:nvSpPr>
        <p:spPr>
          <a:xfrm>
            <a:off x="7328916" y="3044952"/>
            <a:ext cx="40370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一个高频痛点</a:t>
            </a:r>
            <a:endParaRPr lang="en-US" sz="1450" dirty="0"/>
          </a:p>
        </p:txBody>
      </p:sp>
      <p:sp>
        <p:nvSpPr>
          <p:cNvPr id="18" name="Text 15"/>
          <p:cNvSpPr/>
          <p:nvPr/>
        </p:nvSpPr>
        <p:spPr>
          <a:xfrm>
            <a:off x="7328916" y="3374136"/>
            <a:ext cx="403707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他们每周都会重复遇到、且愿意花钱解决</a:t>
            </a:r>
            <a:endParaRPr lang="en-US" sz="1150" dirty="0"/>
          </a:p>
        </p:txBody>
      </p:sp>
      <p:sp>
        <p:nvSpPr>
          <p:cNvPr id="19" name="Shape 16"/>
          <p:cNvSpPr/>
          <p:nvPr/>
        </p:nvSpPr>
        <p:spPr>
          <a:xfrm>
            <a:off x="6414516" y="3886200"/>
            <a:ext cx="5134356" cy="777240"/>
          </a:xfrm>
          <a:prstGeom prst="roundRect">
            <a:avLst>
              <a:gd name="adj" fmla="val 11765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0" name="Shape 17"/>
          <p:cNvSpPr/>
          <p:nvPr/>
        </p:nvSpPr>
        <p:spPr>
          <a:xfrm>
            <a:off x="6670548" y="4005072"/>
            <a:ext cx="530352" cy="530352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21" name="Text 18"/>
          <p:cNvSpPr/>
          <p:nvPr/>
        </p:nvSpPr>
        <p:spPr>
          <a:xfrm>
            <a:off x="6670548" y="3995928"/>
            <a:ext cx="530352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4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740" dirty="0"/>
          </a:p>
        </p:txBody>
      </p:sp>
      <p:sp>
        <p:nvSpPr>
          <p:cNvPr id="22" name="Text 19"/>
          <p:cNvSpPr/>
          <p:nvPr/>
        </p:nvSpPr>
        <p:spPr>
          <a:xfrm>
            <a:off x="7328916" y="3959352"/>
            <a:ext cx="40370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一个可重复交付物</a:t>
            </a:r>
            <a:endParaRPr lang="en-US" sz="1450" dirty="0"/>
          </a:p>
        </p:txBody>
      </p:sp>
      <p:sp>
        <p:nvSpPr>
          <p:cNvPr id="23" name="Text 20"/>
          <p:cNvSpPr/>
          <p:nvPr/>
        </p:nvSpPr>
        <p:spPr>
          <a:xfrm>
            <a:off x="7328916" y="4288536"/>
            <a:ext cx="4037076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你能稳定、快速、标准化地交付</a:t>
            </a:r>
            <a:endParaRPr lang="en-US" sz="1150" dirty="0"/>
          </a:p>
        </p:txBody>
      </p:sp>
      <p:sp>
        <p:nvSpPr>
          <p:cNvPr id="24" name="Shape 21"/>
          <p:cNvSpPr/>
          <p:nvPr/>
        </p:nvSpPr>
        <p:spPr>
          <a:xfrm>
            <a:off x="6414516" y="4937760"/>
            <a:ext cx="5134356" cy="777240"/>
          </a:xfrm>
          <a:prstGeom prst="roundRect">
            <a:avLst>
              <a:gd name="adj" fmla="val 11765"/>
            </a:avLst>
          </a:prstGeom>
          <a:solidFill>
            <a:srgbClr val="2A2114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6414516" y="4937760"/>
            <a:ext cx="5134356" cy="777240"/>
          </a:xfrm>
          <a:prstGeom prst="roundRect">
            <a:avLst>
              <a:gd name="adj" fmla="val 11765"/>
            </a:avLst>
          </a:prstGeom>
          <a:ln w="12700">
            <a:solidFill>
              <a:srgbClr val="F5A623"/>
            </a:solidFill>
            <a:prstDash val="solid"/>
          </a:ln>
        </p:spPr>
      </p:sp>
      <p:sp>
        <p:nvSpPr>
          <p:cNvPr id="26" name="Text 23"/>
          <p:cNvSpPr/>
          <p:nvPr/>
        </p:nvSpPr>
        <p:spPr>
          <a:xfrm>
            <a:off x="6688836" y="4937760"/>
            <a:ext cx="4585716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300" b="1" dirty="0">
                <a:solidFill>
                  <a:srgbClr val="F5A62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例:</a:t>
            </a:r>
            <a:pPr indent="0" marL="0">
              <a:lnSpc>
                <a:spcPts val="1800"/>
              </a:lnSpc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给某一类工程承包商,做「选型 + 报价」的提速服务。</a:t>
            </a:r>
            <a:endParaRPr lang="en-US" sz="1300" dirty="0"/>
          </a:p>
        </p:txBody>
      </p:sp>
      <p:sp>
        <p:nvSpPr>
          <p:cNvPr id="27" name="Text 24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LESSON 1 · 练习 &amp; 作业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第 1 课 · 课堂练习 &amp; 作业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10908792" cy="1371600"/>
          </a:xfrm>
          <a:prstGeom prst="roundRect">
            <a:avLst>
              <a:gd name="adj" fmla="val 666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05840" y="2395728"/>
            <a:ext cx="594360" cy="594360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4430" y="2544318"/>
            <a:ext cx="297180" cy="2971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2286000"/>
            <a:ext cx="953719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课堂练习(20 分钟)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737360" y="2697480"/>
            <a:ext cx="944575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写下你的一句话定位:</a:t>
            </a:r>
            <a:pPr indent="0" marL="0">
              <a:buNone/>
            </a:pPr>
            <a:r>
              <a:rPr lang="en-US" sz="18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「我帮 ______ 解决 ______ 」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640080" y="3611880"/>
            <a:ext cx="10908792" cy="1371600"/>
          </a:xfrm>
          <a:prstGeom prst="roundRect">
            <a:avLst>
              <a:gd name="adj" fmla="val 6667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1005840" y="3950208"/>
            <a:ext cx="594360" cy="594360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30" y="4098798"/>
            <a:ext cx="297180" cy="29718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737360" y="3840480"/>
            <a:ext cx="953719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课后作业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1737360" y="4297680"/>
            <a:ext cx="944575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5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列出你每天 / 每周重复做的 5 件事,并标注:哪些「规则清晰、可以交给 AI」。</a:t>
            </a:r>
            <a:endParaRPr lang="en-US" sz="1500" dirty="0"/>
          </a:p>
        </p:txBody>
      </p:sp>
      <p:sp>
        <p:nvSpPr>
          <p:cNvPr id="14" name="Shape 10"/>
          <p:cNvSpPr/>
          <p:nvPr/>
        </p:nvSpPr>
        <p:spPr>
          <a:xfrm>
            <a:off x="640080" y="5166360"/>
            <a:ext cx="10908792" cy="731520"/>
          </a:xfrm>
          <a:prstGeom prst="roundRect">
            <a:avLst>
              <a:gd name="adj" fmla="val 12500"/>
            </a:avLst>
          </a:prstGeom>
          <a:solidFill>
            <a:srgbClr val="2A2114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640080" y="5166360"/>
            <a:ext cx="10908792" cy="731520"/>
          </a:xfrm>
          <a:prstGeom prst="roundRect">
            <a:avLst>
              <a:gd name="adj" fmla="val 12500"/>
            </a:avLst>
          </a:prstGeom>
          <a:ln w="12700">
            <a:solidFill>
              <a:srgbClr val="F5A623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932688" y="5285232"/>
            <a:ext cx="502920" cy="502920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18" y="5410962"/>
            <a:ext cx="251460" cy="25146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645920" y="5166360"/>
            <a:ext cx="962863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5A62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带到下节课:</a:t>
            </a:r>
            <a:pPr indent="0" marL="0">
              <a:buNone/>
            </a:pPr>
            <a:r>
              <a:rPr lang="en-US" sz="14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这份清单,就是你交给 AI 助理的第一批任务。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20" name="Text 15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869680" y="1280160"/>
            <a:ext cx="2926080" cy="2926080"/>
          </a:xfrm>
          <a:prstGeom prst="ellipse">
            <a:avLst/>
          </a:prstGeom>
          <a:solidFill>
            <a:srgbClr val="191920"/>
          </a:solidFill>
          <a:ln w="12700">
            <a:solidFill>
              <a:srgbClr val="33333E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8360" y="2148840"/>
            <a:ext cx="118872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8288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30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第 2 课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594360" y="2148840"/>
            <a:ext cx="329184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0" b="1" dirty="0">
                <a:solidFill>
                  <a:srgbClr val="2222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5000" dirty="0"/>
          </a:p>
        </p:txBody>
      </p:sp>
      <p:sp>
        <p:nvSpPr>
          <p:cNvPr id="6" name="Text 3"/>
          <p:cNvSpPr/>
          <p:nvPr/>
        </p:nvSpPr>
        <p:spPr>
          <a:xfrm>
            <a:off x="3108960" y="2743200"/>
            <a:ext cx="60350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800" b="1" dirty="0">
                <a:solidFill>
                  <a:srgbClr val="F6F6F3"/>
                </a:solidFill>
                <a:latin typeface="Noto Serif CJK SC" pitchFamily="34" charset="0"/>
                <a:ea typeface="Noto Serif CJK SC" pitchFamily="34" charset="-122"/>
                <a:cs typeface="Noto Serif CJK SC" pitchFamily="34" charset="-120"/>
              </a:rPr>
              <a:t>认识你的 AI 私人助理</a:t>
            </a:r>
            <a:endParaRPr lang="en-US" sz="3800" dirty="0"/>
          </a:p>
        </p:txBody>
      </p:sp>
      <p:sp>
        <p:nvSpPr>
          <p:cNvPr id="7" name="Shape 4"/>
          <p:cNvSpPr/>
          <p:nvPr/>
        </p:nvSpPr>
        <p:spPr>
          <a:xfrm>
            <a:off x="640080" y="4572000"/>
            <a:ext cx="6400800" cy="0"/>
          </a:xfrm>
          <a:prstGeom prst="line">
            <a:avLst/>
          </a:prstGeom>
          <a:noFill/>
          <a:ln w="25400">
            <a:solidFill>
              <a:srgbClr val="F5A62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0080" y="4754880"/>
            <a:ext cx="80467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6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市面上的助理工具有很多。我们聚焦一个能「真正动手干活」的:</a:t>
            </a:r>
            <a:endParaRPr lang="en-US" sz="1600" dirty="0"/>
          </a:p>
          <a:p>
            <a:pPr algn="l" indent="0" marL="0">
              <a:lnSpc>
                <a:spcPts val="2400"/>
              </a:lnSpc>
              <a:buNone/>
            </a:pPr>
            <a:r>
              <a:rPr lang="en-US" sz="16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OpenClaw —— 跑在你自己机器上的 7×24 助理。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LANDSCAPE · 云端 vs 自托管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助理工具全景:云端,还是自托管?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5317236" cy="3108960"/>
          </a:xfrm>
          <a:prstGeom prst="roundRect">
            <a:avLst>
              <a:gd name="adj" fmla="val 2941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05840" y="2368296"/>
            <a:ext cx="566928" cy="566928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572" y="2510028"/>
            <a:ext cx="283464" cy="283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2386584"/>
            <a:ext cx="40370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云端助手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737360" y="2752344"/>
            <a:ext cx="403707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ChatGPT · Claude · Gemini …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1051560" y="3291840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371600" y="3291840"/>
            <a:ext cx="43113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开箱即用,无需自己运维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1051560" y="3730752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371600" y="3730752"/>
            <a:ext cx="43113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托管在厂商的服务器上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1051560" y="4169664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1371600" y="4169664"/>
            <a:ext cx="43113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上下文和数据,留在「围墙花园」里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1051560" y="4608576"/>
            <a:ext cx="274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–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371600" y="4608576"/>
            <a:ext cx="431139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扩展能力受平台限制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6231636" y="2057400"/>
            <a:ext cx="5317236" cy="3108960"/>
          </a:xfrm>
          <a:prstGeom prst="roundRect">
            <a:avLst>
              <a:gd name="adj" fmla="val 2941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6597396" y="2368296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128" y="2510028"/>
            <a:ext cx="283464" cy="283464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7328916" y="2386584"/>
            <a:ext cx="40370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自托管助理</a:t>
            </a:r>
            <a:endParaRPr lang="en-US" sz="1700" dirty="0"/>
          </a:p>
        </p:txBody>
      </p:sp>
      <p:sp>
        <p:nvSpPr>
          <p:cNvPr id="21" name="Text 17"/>
          <p:cNvSpPr/>
          <p:nvPr/>
        </p:nvSpPr>
        <p:spPr>
          <a:xfrm>
            <a:off x="7328916" y="2752344"/>
            <a:ext cx="403707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BBF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OpenClaw 等</a:t>
            </a:r>
            <a:endParaRPr lang="en-US" sz="1200" dirty="0"/>
          </a:p>
        </p:txBody>
      </p:sp>
      <p:sp>
        <p:nvSpPr>
          <p:cNvPr id="22" name="Shape 18"/>
          <p:cNvSpPr/>
          <p:nvPr/>
        </p:nvSpPr>
        <p:spPr>
          <a:xfrm>
            <a:off x="6615684" y="3310128"/>
            <a:ext cx="292608" cy="292608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2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836" y="3383280"/>
            <a:ext cx="146304" cy="146304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7008876" y="3291840"/>
            <a:ext cx="426567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跑在你自己的机器上</a:t>
            </a:r>
            <a:endParaRPr lang="en-US" sz="1300" dirty="0"/>
          </a:p>
        </p:txBody>
      </p:sp>
      <p:sp>
        <p:nvSpPr>
          <p:cNvPr id="25" name="Shape 20"/>
          <p:cNvSpPr/>
          <p:nvPr/>
        </p:nvSpPr>
        <p:spPr>
          <a:xfrm>
            <a:off x="6615684" y="3749040"/>
            <a:ext cx="292608" cy="292608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836" y="3822192"/>
            <a:ext cx="146304" cy="146304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7008876" y="3730752"/>
            <a:ext cx="426567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数据、技能、记忆,都在本地</a:t>
            </a:r>
            <a:endParaRPr lang="en-US" sz="1300" dirty="0"/>
          </a:p>
        </p:txBody>
      </p:sp>
      <p:sp>
        <p:nvSpPr>
          <p:cNvPr id="28" name="Shape 22"/>
          <p:cNvSpPr/>
          <p:nvPr/>
        </p:nvSpPr>
        <p:spPr>
          <a:xfrm>
            <a:off x="6615684" y="4187952"/>
            <a:ext cx="292608" cy="292608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2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836" y="4261104"/>
            <a:ext cx="146304" cy="146304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7008876" y="4169664"/>
            <a:ext cx="426567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可接入你已经在用的聊天软件</a:t>
            </a:r>
            <a:endParaRPr lang="en-US" sz="1300" dirty="0"/>
          </a:p>
        </p:txBody>
      </p:sp>
      <p:sp>
        <p:nvSpPr>
          <p:cNvPr id="31" name="Shape 24"/>
          <p:cNvSpPr/>
          <p:nvPr/>
        </p:nvSpPr>
        <p:spPr>
          <a:xfrm>
            <a:off x="6615684" y="4626864"/>
            <a:ext cx="292608" cy="292608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3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836" y="4700016"/>
            <a:ext cx="146304" cy="146304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7008876" y="4608576"/>
            <a:ext cx="426567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开源、可定制、能力可无限扩展</a:t>
            </a:r>
            <a:endParaRPr lang="en-US" sz="1300" dirty="0"/>
          </a:p>
        </p:txBody>
      </p:sp>
      <p:sp>
        <p:nvSpPr>
          <p:cNvPr id="34" name="Shape 26"/>
          <p:cNvSpPr/>
          <p:nvPr/>
        </p:nvSpPr>
        <p:spPr>
          <a:xfrm>
            <a:off x="640080" y="5394960"/>
            <a:ext cx="10908792" cy="502920"/>
          </a:xfrm>
          <a:prstGeom prst="roundRect">
            <a:avLst>
              <a:gd name="adj" fmla="val 14545"/>
            </a:avLst>
          </a:prstGeom>
          <a:solidFill>
            <a:srgbClr val="2A2114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35" name="Text 27"/>
          <p:cNvSpPr/>
          <p:nvPr/>
        </p:nvSpPr>
        <p:spPr>
          <a:xfrm>
            <a:off x="640080" y="5394960"/>
            <a:ext cx="109087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小而美更看重「拥有权 + 可控 + 能接一切」—— 所以本节聚焦 OpenClaw。</a:t>
            </a:r>
            <a:endParaRPr lang="en-US" sz="1400" dirty="0"/>
          </a:p>
        </p:txBody>
      </p:sp>
      <p:sp>
        <p:nvSpPr>
          <p:cNvPr id="36" name="Text 28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37" name="Text 29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OPENCLAW · 它是什么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OpenClaw:你自己的 7×24 私人助理 🦞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1965960"/>
            <a:ext cx="3453384" cy="1097280"/>
          </a:xfrm>
          <a:prstGeom prst="roundRect">
            <a:avLst>
              <a:gd name="adj" fmla="val 8333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960120" y="2130552"/>
            <a:ext cx="28133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开源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960120" y="2569464"/>
            <a:ext cx="28133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MIT 许可,完全开放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4367784" y="1965960"/>
            <a:ext cx="3453384" cy="1097280"/>
          </a:xfrm>
          <a:prstGeom prst="roundRect">
            <a:avLst>
              <a:gd name="adj" fmla="val 8333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4687824" y="2130552"/>
            <a:ext cx="28133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6.8 万+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4687824" y="2569464"/>
            <a:ext cx="28133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GitHub Stars,史上增长最快的开源项目之一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8095488" y="1965960"/>
            <a:ext cx="3453384" cy="1097280"/>
          </a:xfrm>
          <a:prstGeom prst="roundRect">
            <a:avLst>
              <a:gd name="adj" fmla="val 8333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8415528" y="2130552"/>
            <a:ext cx="28133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Molty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8415528" y="2569464"/>
            <a:ext cx="28133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昵称「太空龙虾」,作者 Peter Steinberger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640080" y="3246120"/>
            <a:ext cx="10908792" cy="640080"/>
          </a:xfrm>
          <a:prstGeom prst="roundRect">
            <a:avLst>
              <a:gd name="adj" fmla="val 14286"/>
            </a:avLst>
          </a:prstGeom>
          <a:solidFill>
            <a:srgbClr val="2A2114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40080" y="3246120"/>
            <a:ext cx="10908792" cy="640080"/>
          </a:xfrm>
          <a:prstGeom prst="roundRect">
            <a:avLst>
              <a:gd name="adj" fmla="val 14286"/>
            </a:avLst>
          </a:prstGeom>
          <a:ln w="12700">
            <a:solidFill>
              <a:srgbClr val="F5A62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60120" y="3246120"/>
            <a:ext cx="1026871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5A62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本质:</a:t>
            </a:r>
            <a:pPr indent="0" marL="0">
              <a:buNone/>
            </a:pPr>
            <a:r>
              <a:rPr lang="en-US" sz="14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把 Claude Code「常驻」跑起来,变成一个会主动找你、能在你设备上真正动手干活的助理。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640080" y="4069080"/>
            <a:ext cx="1090879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它能做什么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640080" y="4434840"/>
            <a:ext cx="1998878" cy="868680"/>
          </a:xfrm>
          <a:prstGeom prst="roundRect">
            <a:avLst>
              <a:gd name="adj" fmla="val 10526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1392631" y="4562856"/>
            <a:ext cx="493776" cy="493776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6075" y="4686300"/>
            <a:ext cx="246888" cy="246888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713232" y="5038344"/>
            <a:ext cx="185257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多聊天频道收发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2867558" y="4434840"/>
            <a:ext cx="1998878" cy="868680"/>
          </a:xfrm>
          <a:prstGeom prst="roundRect">
            <a:avLst>
              <a:gd name="adj" fmla="val 10526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3620110" y="4562856"/>
            <a:ext cx="493776" cy="493776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554" y="4686300"/>
            <a:ext cx="246888" cy="246888"/>
          </a:xfrm>
          <a:prstGeom prst="rect">
            <a:avLst/>
          </a:prstGeom>
        </p:spPr>
      </p:pic>
      <p:sp>
        <p:nvSpPr>
          <p:cNvPr id="24" name="Text 20"/>
          <p:cNvSpPr/>
          <p:nvPr/>
        </p:nvSpPr>
        <p:spPr>
          <a:xfrm>
            <a:off x="2940710" y="5038344"/>
            <a:ext cx="185257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主动心跳定时任务</a:t>
            </a:r>
            <a:endParaRPr lang="en-US" sz="1100" dirty="0"/>
          </a:p>
        </p:txBody>
      </p:sp>
      <p:sp>
        <p:nvSpPr>
          <p:cNvPr id="25" name="Shape 21"/>
          <p:cNvSpPr/>
          <p:nvPr/>
        </p:nvSpPr>
        <p:spPr>
          <a:xfrm>
            <a:off x="5095037" y="4434840"/>
            <a:ext cx="1998878" cy="868680"/>
          </a:xfrm>
          <a:prstGeom prst="roundRect">
            <a:avLst>
              <a:gd name="adj" fmla="val 10526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6" name="Shape 22"/>
          <p:cNvSpPr/>
          <p:nvPr/>
        </p:nvSpPr>
        <p:spPr>
          <a:xfrm>
            <a:off x="5847588" y="4562856"/>
            <a:ext cx="493776" cy="493776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032" y="4686300"/>
            <a:ext cx="246888" cy="246888"/>
          </a:xfrm>
          <a:prstGeom prst="rect">
            <a:avLst/>
          </a:prstGeom>
        </p:spPr>
      </p:pic>
      <p:sp>
        <p:nvSpPr>
          <p:cNvPr id="28" name="Text 23"/>
          <p:cNvSpPr/>
          <p:nvPr/>
        </p:nvSpPr>
        <p:spPr>
          <a:xfrm>
            <a:off x="5168189" y="5038344"/>
            <a:ext cx="185257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跨会话持久记忆</a:t>
            </a:r>
            <a:endParaRPr lang="en-US" sz="1100" dirty="0"/>
          </a:p>
        </p:txBody>
      </p:sp>
      <p:sp>
        <p:nvSpPr>
          <p:cNvPr id="29" name="Shape 24"/>
          <p:cNvSpPr/>
          <p:nvPr/>
        </p:nvSpPr>
        <p:spPr>
          <a:xfrm>
            <a:off x="7322515" y="4434840"/>
            <a:ext cx="1998878" cy="868680"/>
          </a:xfrm>
          <a:prstGeom prst="roundRect">
            <a:avLst>
              <a:gd name="adj" fmla="val 10526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30" name="Shape 25"/>
          <p:cNvSpPr/>
          <p:nvPr/>
        </p:nvSpPr>
        <p:spPr>
          <a:xfrm>
            <a:off x="8075066" y="4562856"/>
            <a:ext cx="493776" cy="493776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3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510" y="4686300"/>
            <a:ext cx="246888" cy="246888"/>
          </a:xfrm>
          <a:prstGeom prst="rect">
            <a:avLst/>
          </a:prstGeom>
        </p:spPr>
      </p:pic>
      <p:sp>
        <p:nvSpPr>
          <p:cNvPr id="32" name="Text 26"/>
          <p:cNvSpPr/>
          <p:nvPr/>
        </p:nvSpPr>
        <p:spPr>
          <a:xfrm>
            <a:off x="7395667" y="5038344"/>
            <a:ext cx="185257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技能 &amp; 浏览器自动化</a:t>
            </a:r>
            <a:endParaRPr lang="en-US" sz="1100" dirty="0"/>
          </a:p>
        </p:txBody>
      </p:sp>
      <p:sp>
        <p:nvSpPr>
          <p:cNvPr id="33" name="Shape 27"/>
          <p:cNvSpPr/>
          <p:nvPr/>
        </p:nvSpPr>
        <p:spPr>
          <a:xfrm>
            <a:off x="9549994" y="4434840"/>
            <a:ext cx="1998878" cy="868680"/>
          </a:xfrm>
          <a:prstGeom prst="roundRect">
            <a:avLst>
              <a:gd name="adj" fmla="val 10526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34" name="Shape 28"/>
          <p:cNvSpPr/>
          <p:nvPr/>
        </p:nvSpPr>
        <p:spPr>
          <a:xfrm>
            <a:off x="10302545" y="4562856"/>
            <a:ext cx="493776" cy="493776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3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989" y="4686300"/>
            <a:ext cx="246888" cy="246888"/>
          </a:xfrm>
          <a:prstGeom prst="rect">
            <a:avLst/>
          </a:prstGeom>
        </p:spPr>
      </p:pic>
      <p:sp>
        <p:nvSpPr>
          <p:cNvPr id="36" name="Text 29"/>
          <p:cNvSpPr/>
          <p:nvPr/>
        </p:nvSpPr>
        <p:spPr>
          <a:xfrm>
            <a:off x="9623146" y="5038344"/>
            <a:ext cx="185257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语音唤醒 &amp; 对话</a:t>
            </a:r>
            <a:endParaRPr lang="en-US" sz="1100" dirty="0"/>
          </a:p>
        </p:txBody>
      </p:sp>
      <p:sp>
        <p:nvSpPr>
          <p:cNvPr id="37" name="Text 30"/>
          <p:cNvSpPr/>
          <p:nvPr/>
        </p:nvSpPr>
        <p:spPr>
          <a:xfrm>
            <a:off x="640080" y="5486400"/>
            <a:ext cx="109087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dirty="0">
                <a:solidFill>
                  <a:srgbClr val="6B6B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支持频道:WhatsApp · Telegram · Slack · Discord · 微信 · 飞书 · iMessage · WebChat …</a:t>
            </a:r>
            <a:endParaRPr lang="en-US" sz="1150" dirty="0"/>
          </a:p>
        </p:txBody>
      </p:sp>
      <p:sp>
        <p:nvSpPr>
          <p:cNvPr id="38" name="Text 31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39" name="Text 32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IT WORKS · 运转方式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它怎么运转:Gateway → Agent → 你的频道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286000"/>
            <a:ext cx="2350008" cy="2286000"/>
          </a:xfrm>
          <a:prstGeom prst="roundRect">
            <a:avLst>
              <a:gd name="adj" fmla="val 40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504188" y="2596896"/>
            <a:ext cx="621792" cy="621792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9636" y="2752344"/>
            <a:ext cx="310896" cy="3108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3337560"/>
            <a:ext cx="198424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你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822960" y="3767328"/>
            <a:ext cx="198424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在微信 / Telegram</a:t>
            </a:r>
            <a:endParaRPr lang="en-US" sz="1200" dirty="0"/>
          </a:p>
          <a:p>
            <a:pPr algn="ctr"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发一句话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3054096" y="2286000"/>
            <a:ext cx="374904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000" dirty="0"/>
          </a:p>
        </p:txBody>
      </p:sp>
      <p:sp>
        <p:nvSpPr>
          <p:cNvPr id="10" name="Shape 7"/>
          <p:cNvSpPr/>
          <p:nvPr/>
        </p:nvSpPr>
        <p:spPr>
          <a:xfrm>
            <a:off x="3493008" y="2286000"/>
            <a:ext cx="2350008" cy="2286000"/>
          </a:xfrm>
          <a:prstGeom prst="roundRect">
            <a:avLst>
              <a:gd name="adj" fmla="val 4000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357116" y="2596896"/>
            <a:ext cx="621792" cy="621792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564" y="2752344"/>
            <a:ext cx="310896" cy="310896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675888" y="3337560"/>
            <a:ext cx="198424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Gateway</a:t>
            </a:r>
            <a:endParaRPr lang="en-US" sz="1700" dirty="0"/>
          </a:p>
        </p:txBody>
      </p:sp>
      <p:sp>
        <p:nvSpPr>
          <p:cNvPr id="14" name="Text 10"/>
          <p:cNvSpPr/>
          <p:nvPr/>
        </p:nvSpPr>
        <p:spPr>
          <a:xfrm>
            <a:off x="3675888" y="3767328"/>
            <a:ext cx="198424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本地控制平面</a:t>
            </a:r>
            <a:endParaRPr lang="en-US" sz="1200" dirty="0"/>
          </a:p>
          <a:p>
            <a:pPr algn="ctr"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统一管理会话/频道/工具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5907024" y="2286000"/>
            <a:ext cx="374904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000" dirty="0"/>
          </a:p>
        </p:txBody>
      </p:sp>
      <p:sp>
        <p:nvSpPr>
          <p:cNvPr id="16" name="Shape 12"/>
          <p:cNvSpPr/>
          <p:nvPr/>
        </p:nvSpPr>
        <p:spPr>
          <a:xfrm>
            <a:off x="6345936" y="2286000"/>
            <a:ext cx="2350008" cy="2286000"/>
          </a:xfrm>
          <a:prstGeom prst="roundRect">
            <a:avLst>
              <a:gd name="adj" fmla="val 4000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7210044" y="2596896"/>
            <a:ext cx="621792" cy="621792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492" y="2752344"/>
            <a:ext cx="310896" cy="310896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6528816" y="3337560"/>
            <a:ext cx="198424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Agent</a:t>
            </a:r>
            <a:endParaRPr lang="en-US" sz="1700" dirty="0"/>
          </a:p>
        </p:txBody>
      </p:sp>
      <p:sp>
        <p:nvSpPr>
          <p:cNvPr id="20" name="Text 15"/>
          <p:cNvSpPr/>
          <p:nvPr/>
        </p:nvSpPr>
        <p:spPr>
          <a:xfrm>
            <a:off x="6528816" y="3767328"/>
            <a:ext cx="198424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读取工作区文件</a:t>
            </a:r>
            <a:endParaRPr lang="en-US" sz="1200" dirty="0"/>
          </a:p>
          <a:p>
            <a:pPr algn="ctr"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调用模型 + 工具去执行</a:t>
            </a:r>
            <a:endParaRPr lang="en-US" sz="1200" dirty="0"/>
          </a:p>
        </p:txBody>
      </p:sp>
      <p:sp>
        <p:nvSpPr>
          <p:cNvPr id="21" name="Text 16"/>
          <p:cNvSpPr/>
          <p:nvPr/>
        </p:nvSpPr>
        <p:spPr>
          <a:xfrm>
            <a:off x="8759952" y="2286000"/>
            <a:ext cx="374904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000" dirty="0"/>
          </a:p>
        </p:txBody>
      </p:sp>
      <p:sp>
        <p:nvSpPr>
          <p:cNvPr id="22" name="Shape 17"/>
          <p:cNvSpPr/>
          <p:nvPr/>
        </p:nvSpPr>
        <p:spPr>
          <a:xfrm>
            <a:off x="9198864" y="2286000"/>
            <a:ext cx="2350008" cy="2286000"/>
          </a:xfrm>
          <a:prstGeom prst="roundRect">
            <a:avLst>
              <a:gd name="adj" fmla="val 40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10062972" y="2596896"/>
            <a:ext cx="621792" cy="621792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8420" y="2752344"/>
            <a:ext cx="310896" cy="310896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9381744" y="3337560"/>
            <a:ext cx="198424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结果</a:t>
            </a:r>
            <a:endParaRPr lang="en-US" sz="1700" dirty="0"/>
          </a:p>
        </p:txBody>
      </p:sp>
      <p:sp>
        <p:nvSpPr>
          <p:cNvPr id="26" name="Text 20"/>
          <p:cNvSpPr/>
          <p:nvPr/>
        </p:nvSpPr>
        <p:spPr>
          <a:xfrm>
            <a:off x="9381744" y="3767328"/>
            <a:ext cx="198424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回到你的聊天窗口</a:t>
            </a:r>
            <a:endParaRPr lang="en-US" sz="1200" dirty="0"/>
          </a:p>
          <a:p>
            <a:pPr algn="ctr"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或产出文件 / 完成动作</a:t>
            </a:r>
            <a:endParaRPr lang="en-US" sz="1200" dirty="0"/>
          </a:p>
        </p:txBody>
      </p:sp>
      <p:sp>
        <p:nvSpPr>
          <p:cNvPr id="27" name="Shape 21"/>
          <p:cNvSpPr/>
          <p:nvPr/>
        </p:nvSpPr>
        <p:spPr>
          <a:xfrm>
            <a:off x="640080" y="4983480"/>
            <a:ext cx="10908792" cy="914400"/>
          </a:xfrm>
          <a:prstGeom prst="roundRect">
            <a:avLst>
              <a:gd name="adj" fmla="val 100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8" name="Shape 22"/>
          <p:cNvSpPr/>
          <p:nvPr/>
        </p:nvSpPr>
        <p:spPr>
          <a:xfrm>
            <a:off x="1005840" y="5166360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572" y="5308092"/>
            <a:ext cx="283464" cy="283464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1737360" y="4983480"/>
            <a:ext cx="953719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900"/>
              </a:lnSpc>
              <a:buNone/>
            </a:pPr>
            <a:r>
              <a:rPr lang="en-US" sz="135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心跳(Heartbeat):</a:t>
            </a:r>
            <a:pPr indent="0" marL="0">
              <a:lnSpc>
                <a:spcPts val="1900"/>
              </a:lnSpc>
              <a:buNone/>
            </a:pPr>
            <a:r>
              <a:rPr lang="en-US" sz="13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即使没人发消息,OpenClaw 也默认每 30 分钟「醒来」一次,执行你预设的定时任务——这就是它能主动给你发早报、跑后台活儿的原理。</a:t>
            </a:r>
            <a:endParaRPr lang="en-US" sz="1350" dirty="0"/>
          </a:p>
        </p:txBody>
      </p:sp>
      <p:sp>
        <p:nvSpPr>
          <p:cNvPr id="31" name="Text 24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32" name="Text 25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STARTED · 三步上手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三步装好它(基本不用写代码)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10908792" cy="1078992"/>
          </a:xfrm>
          <a:prstGeom prst="roundRect">
            <a:avLst>
              <a:gd name="adj" fmla="val 8475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932688" y="2304288"/>
            <a:ext cx="585216" cy="585216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6" name="Text 4"/>
          <p:cNvSpPr/>
          <p:nvPr/>
        </p:nvSpPr>
        <p:spPr>
          <a:xfrm>
            <a:off x="932688" y="2295144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2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920" dirty="0"/>
          </a:p>
        </p:txBody>
      </p:sp>
      <p:sp>
        <p:nvSpPr>
          <p:cNvPr id="7" name="Shape 5"/>
          <p:cNvSpPr/>
          <p:nvPr/>
        </p:nvSpPr>
        <p:spPr>
          <a:xfrm>
            <a:off x="1783080" y="2322576"/>
            <a:ext cx="548640" cy="548640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240" y="2459736"/>
            <a:ext cx="274320" cy="2743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2560320" y="2221992"/>
            <a:ext cx="87142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安装环境与 OpenClaw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2560320" y="2569464"/>
            <a:ext cx="54223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先装好 Node.js,再全局安装：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8119872" y="2350008"/>
            <a:ext cx="3200400" cy="493776"/>
          </a:xfrm>
          <a:prstGeom prst="roundRect">
            <a:avLst>
              <a:gd name="adj" fmla="val 11111"/>
            </a:avLst>
          </a:prstGeom>
          <a:solidFill>
            <a:srgbClr val="0F0F12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57032" y="2350008"/>
            <a:ext cx="29260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dirty="0">
                <a:solidFill>
                  <a:srgbClr val="FBBF2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npm install -g openclaw@latest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640080" y="3246120"/>
            <a:ext cx="10908792" cy="1078992"/>
          </a:xfrm>
          <a:prstGeom prst="roundRect">
            <a:avLst>
              <a:gd name="adj" fmla="val 8475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932688" y="3493008"/>
            <a:ext cx="585216" cy="585216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15" name="Text 12"/>
          <p:cNvSpPr/>
          <p:nvPr/>
        </p:nvSpPr>
        <p:spPr>
          <a:xfrm>
            <a:off x="932688" y="3483864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2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920" dirty="0"/>
          </a:p>
        </p:txBody>
      </p:sp>
      <p:sp>
        <p:nvSpPr>
          <p:cNvPr id="16" name="Shape 13"/>
          <p:cNvSpPr/>
          <p:nvPr/>
        </p:nvSpPr>
        <p:spPr>
          <a:xfrm>
            <a:off x="1783080" y="3511296"/>
            <a:ext cx="548640" cy="548640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3648456"/>
            <a:ext cx="274320" cy="27432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2560320" y="3410712"/>
            <a:ext cx="87142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运行上手向导</a:t>
            </a: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2560320" y="3758184"/>
            <a:ext cx="54223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它会一步步引导你配置 网关 / 工作区 / 频道 / 技能：</a:t>
            </a:r>
            <a:endParaRPr lang="en-US" sz="1250" dirty="0"/>
          </a:p>
        </p:txBody>
      </p:sp>
      <p:sp>
        <p:nvSpPr>
          <p:cNvPr id="20" name="Shape 16"/>
          <p:cNvSpPr/>
          <p:nvPr/>
        </p:nvSpPr>
        <p:spPr>
          <a:xfrm>
            <a:off x="8119872" y="3538728"/>
            <a:ext cx="3200400" cy="493776"/>
          </a:xfrm>
          <a:prstGeom prst="roundRect">
            <a:avLst>
              <a:gd name="adj" fmla="val 11111"/>
            </a:avLst>
          </a:prstGeom>
          <a:solidFill>
            <a:srgbClr val="0F0F12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8257032" y="3538728"/>
            <a:ext cx="29260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dirty="0">
                <a:solidFill>
                  <a:srgbClr val="FBBF2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openclaw onboard --install-daemon</a:t>
            </a:r>
            <a:endParaRPr lang="en-US" sz="1250" dirty="0"/>
          </a:p>
        </p:txBody>
      </p:sp>
      <p:sp>
        <p:nvSpPr>
          <p:cNvPr id="22" name="Shape 18"/>
          <p:cNvSpPr/>
          <p:nvPr/>
        </p:nvSpPr>
        <p:spPr>
          <a:xfrm>
            <a:off x="640080" y="4434840"/>
            <a:ext cx="10908792" cy="1078992"/>
          </a:xfrm>
          <a:prstGeom prst="roundRect">
            <a:avLst>
              <a:gd name="adj" fmla="val 8475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3" name="Shape 19"/>
          <p:cNvSpPr/>
          <p:nvPr/>
        </p:nvSpPr>
        <p:spPr>
          <a:xfrm>
            <a:off x="932688" y="4681728"/>
            <a:ext cx="585216" cy="585216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24" name="Text 20"/>
          <p:cNvSpPr/>
          <p:nvPr/>
        </p:nvSpPr>
        <p:spPr>
          <a:xfrm>
            <a:off x="932688" y="4672584"/>
            <a:ext cx="585216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2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920" dirty="0"/>
          </a:p>
        </p:txBody>
      </p:sp>
      <p:sp>
        <p:nvSpPr>
          <p:cNvPr id="25" name="Shape 21"/>
          <p:cNvSpPr/>
          <p:nvPr/>
        </p:nvSpPr>
        <p:spPr>
          <a:xfrm>
            <a:off x="1783080" y="4700016"/>
            <a:ext cx="548640" cy="548640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4837176"/>
            <a:ext cx="274320" cy="274320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2560320" y="4599432"/>
            <a:ext cx="87142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连接频道 + 指定模型</a:t>
            </a:r>
            <a:endParaRPr lang="en-US" sz="1600" dirty="0"/>
          </a:p>
        </p:txBody>
      </p:sp>
      <p:sp>
        <p:nvSpPr>
          <p:cNvPr id="28" name="Text 23"/>
          <p:cNvSpPr/>
          <p:nvPr/>
        </p:nvSpPr>
        <p:spPr>
          <a:xfrm>
            <a:off x="2560320" y="4946904"/>
            <a:ext cx="54223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连一个频道(如 Telegram),指定模型(如 anthropic/claude-opus),发一句话测试</a:t>
            </a:r>
            <a:endParaRPr lang="en-US" sz="1250" dirty="0"/>
          </a:p>
        </p:txBody>
      </p:sp>
      <p:sp>
        <p:nvSpPr>
          <p:cNvPr id="29" name="Shape 24"/>
          <p:cNvSpPr/>
          <p:nvPr/>
        </p:nvSpPr>
        <p:spPr>
          <a:xfrm>
            <a:off x="8119872" y="4727448"/>
            <a:ext cx="3200400" cy="493776"/>
          </a:xfrm>
          <a:prstGeom prst="roundRect">
            <a:avLst>
              <a:gd name="adj" fmla="val 11111"/>
            </a:avLst>
          </a:prstGeom>
          <a:solidFill>
            <a:srgbClr val="0F0F12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30" name="Text 25"/>
          <p:cNvSpPr/>
          <p:nvPr/>
        </p:nvSpPr>
        <p:spPr>
          <a:xfrm>
            <a:off x="8257032" y="4727448"/>
            <a:ext cx="292608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dirty="0">
                <a:solidFill>
                  <a:srgbClr val="FBBF2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在聊天窗口发「你好」试试</a:t>
            </a:r>
            <a:endParaRPr lang="en-US" sz="1250" dirty="0"/>
          </a:p>
        </p:txBody>
      </p:sp>
      <p:sp>
        <p:nvSpPr>
          <p:cNvPr id="31" name="Shape 26"/>
          <p:cNvSpPr/>
          <p:nvPr/>
        </p:nvSpPr>
        <p:spPr>
          <a:xfrm>
            <a:off x="640080" y="5486400"/>
            <a:ext cx="10908792" cy="457200"/>
          </a:xfrm>
          <a:prstGeom prst="roundRect">
            <a:avLst>
              <a:gd name="adj" fmla="val 16000"/>
            </a:avLst>
          </a:prstGeom>
          <a:solidFill>
            <a:srgbClr val="2A2114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32" name="Text 27"/>
          <p:cNvSpPr/>
          <p:nvPr/>
        </p:nvSpPr>
        <p:spPr>
          <a:xfrm>
            <a:off x="914400" y="5486400"/>
            <a:ext cx="103601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A62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小贴士  </a:t>
            </a:r>
            <a:pPr indent="0" marL="0"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运行 openclaw doctor,可以体检出有风险的配置。</a:t>
            </a:r>
            <a:endParaRPr lang="en-US" sz="1300" dirty="0"/>
          </a:p>
        </p:txBody>
      </p:sp>
      <p:sp>
        <p:nvSpPr>
          <p:cNvPr id="33" name="Text 28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34" name="Text 29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SAFETY FIRST · 上手就要做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上手第一步,先把安全设置做对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5317236" cy="1554480"/>
          </a:xfrm>
          <a:prstGeom prst="roundRect">
            <a:avLst>
              <a:gd name="adj" fmla="val 5882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960120" y="2350008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852" y="2491740"/>
            <a:ext cx="283464" cy="283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91640" y="2331720"/>
            <a:ext cx="40370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只允许白名单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960120" y="2926080"/>
            <a:ext cx="467715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设置 channels.whatsapp.allowFrom —— 绝不「对全世界开放」你的助理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6231636" y="2057400"/>
            <a:ext cx="5317236" cy="1554480"/>
          </a:xfrm>
          <a:prstGeom prst="roundRect">
            <a:avLst>
              <a:gd name="adj" fmla="val 5882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551676" y="2350008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08" y="2491740"/>
            <a:ext cx="283464" cy="28346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283196" y="2331720"/>
            <a:ext cx="40370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用专用号码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551676" y="2926080"/>
            <a:ext cx="467715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给助理一个专用号码(备用 SIM / eSIM),与你的主号隔离</a:t>
            </a:r>
            <a:endParaRPr lang="en-US" sz="1250" dirty="0"/>
          </a:p>
        </p:txBody>
      </p:sp>
      <p:sp>
        <p:nvSpPr>
          <p:cNvPr id="14" name="Shape 10"/>
          <p:cNvSpPr/>
          <p:nvPr/>
        </p:nvSpPr>
        <p:spPr>
          <a:xfrm>
            <a:off x="640080" y="3840480"/>
            <a:ext cx="5317236" cy="1554480"/>
          </a:xfrm>
          <a:prstGeom prst="roundRect">
            <a:avLst>
              <a:gd name="adj" fmla="val 5882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960120" y="4133088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52" y="4274820"/>
            <a:ext cx="283464" cy="28346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691640" y="4114800"/>
            <a:ext cx="40370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先关掉心跳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960120" y="4709160"/>
            <a:ext cx="467715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heartbeat.every = "0m";等你信任它之后,再逐步打开</a:t>
            </a:r>
            <a:endParaRPr lang="en-US" sz="1250" dirty="0"/>
          </a:p>
        </p:txBody>
      </p:sp>
      <p:sp>
        <p:nvSpPr>
          <p:cNvPr id="19" name="Shape 14"/>
          <p:cNvSpPr/>
          <p:nvPr/>
        </p:nvSpPr>
        <p:spPr>
          <a:xfrm>
            <a:off x="6231636" y="3840480"/>
            <a:ext cx="5317236" cy="1554480"/>
          </a:xfrm>
          <a:prstGeom prst="roundRect">
            <a:avLst>
              <a:gd name="adj" fmla="val 5882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551676" y="4133088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408" y="4274820"/>
            <a:ext cx="283464" cy="283464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283196" y="4114800"/>
            <a:ext cx="40370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权限保守起步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6551676" y="4709160"/>
            <a:ext cx="467715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它能跑命令、读写文件、对外发消息 —— 一项项确认后再放开</a:t>
            </a:r>
            <a:endParaRPr lang="en-US" sz="1250" dirty="0"/>
          </a:p>
        </p:txBody>
      </p:sp>
      <p:sp>
        <p:nvSpPr>
          <p:cNvPr id="24" name="Shape 18"/>
          <p:cNvSpPr/>
          <p:nvPr/>
        </p:nvSpPr>
        <p:spPr>
          <a:xfrm>
            <a:off x="640080" y="5532120"/>
            <a:ext cx="10908792" cy="457200"/>
          </a:xfrm>
          <a:prstGeom prst="roundRect">
            <a:avLst>
              <a:gd name="adj" fmla="val 16000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5" name="Text 19"/>
          <p:cNvSpPr/>
          <p:nvPr/>
        </p:nvSpPr>
        <p:spPr>
          <a:xfrm>
            <a:off x="914400" y="5532120"/>
            <a:ext cx="1036015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记住:</a:t>
            </a:r>
            <a:pPr indent="0" marL="0"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一个会动手的助理,只和它的「运维设置」一样安全。日志默认在 /tmp/openclaw/。</a:t>
            </a:r>
            <a:endParaRPr lang="en-US" sz="1300" dirty="0"/>
          </a:p>
        </p:txBody>
      </p:sp>
      <p:sp>
        <p:nvSpPr>
          <p:cNvPr id="26" name="Text 20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27" name="Text 21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LESSON 2 · 课堂实操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第 2 课 · 课堂实操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10908792" cy="1828800"/>
          </a:xfrm>
          <a:prstGeom prst="roundRect">
            <a:avLst>
              <a:gd name="adj" fmla="val 50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05840" y="2423160"/>
            <a:ext cx="640080" cy="640080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5860" y="2583180"/>
            <a:ext cx="320040" cy="320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828800" y="2286000"/>
            <a:ext cx="944575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现场动手(40 分钟)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1828800" y="2788920"/>
            <a:ext cx="237744" cy="237744"/>
          </a:xfrm>
          <a:prstGeom prst="ellipse">
            <a:avLst/>
          </a:prstGeom>
          <a:solidFill>
            <a:srgbClr val="22222B"/>
          </a:solidFill>
          <a:ln/>
        </p:spPr>
      </p:sp>
      <p:sp>
        <p:nvSpPr>
          <p:cNvPr id="9" name="Text 6"/>
          <p:cNvSpPr/>
          <p:nvPr/>
        </p:nvSpPr>
        <p:spPr>
          <a:xfrm>
            <a:off x="1828800" y="277977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8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780" dirty="0"/>
          </a:p>
        </p:txBody>
      </p:sp>
      <p:sp>
        <p:nvSpPr>
          <p:cNvPr id="10" name="Text 7"/>
          <p:cNvSpPr/>
          <p:nvPr/>
        </p:nvSpPr>
        <p:spPr>
          <a:xfrm>
            <a:off x="2212848" y="2752344"/>
            <a:ext cx="89885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在自己的电脑上,装好 OpenClaw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1828800" y="3081528"/>
            <a:ext cx="237744" cy="237744"/>
          </a:xfrm>
          <a:prstGeom prst="ellipse">
            <a:avLst/>
          </a:prstGeom>
          <a:solidFill>
            <a:srgbClr val="22222B"/>
          </a:solidFill>
          <a:ln/>
        </p:spPr>
      </p:sp>
      <p:sp>
        <p:nvSpPr>
          <p:cNvPr id="12" name="Text 9"/>
          <p:cNvSpPr/>
          <p:nvPr/>
        </p:nvSpPr>
        <p:spPr>
          <a:xfrm>
            <a:off x="1828800" y="3072384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8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780" dirty="0"/>
          </a:p>
        </p:txBody>
      </p:sp>
      <p:sp>
        <p:nvSpPr>
          <p:cNvPr id="13" name="Text 10"/>
          <p:cNvSpPr/>
          <p:nvPr/>
        </p:nvSpPr>
        <p:spPr>
          <a:xfrm>
            <a:off x="2212848" y="3044952"/>
            <a:ext cx="89885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运行上手向导,连接 Telegram(或 WebChat)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1828800" y="3374136"/>
            <a:ext cx="237744" cy="237744"/>
          </a:xfrm>
          <a:prstGeom prst="ellipse">
            <a:avLst/>
          </a:prstGeom>
          <a:solidFill>
            <a:srgbClr val="22222B"/>
          </a:solidFill>
          <a:ln/>
        </p:spPr>
      </p:sp>
      <p:sp>
        <p:nvSpPr>
          <p:cNvPr id="15" name="Text 12"/>
          <p:cNvSpPr/>
          <p:nvPr/>
        </p:nvSpPr>
        <p:spPr>
          <a:xfrm>
            <a:off x="1828800" y="3364992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8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80" dirty="0"/>
          </a:p>
        </p:txBody>
      </p:sp>
      <p:sp>
        <p:nvSpPr>
          <p:cNvPr id="16" name="Text 13"/>
          <p:cNvSpPr/>
          <p:nvPr/>
        </p:nvSpPr>
        <p:spPr>
          <a:xfrm>
            <a:off x="2212848" y="3337560"/>
            <a:ext cx="89885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指定模型,让助理回复你的第一句话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1828800" y="3666744"/>
            <a:ext cx="237744" cy="237744"/>
          </a:xfrm>
          <a:prstGeom prst="ellipse">
            <a:avLst/>
          </a:prstGeom>
          <a:solidFill>
            <a:srgbClr val="22222B"/>
          </a:solidFill>
          <a:ln/>
        </p:spPr>
      </p:sp>
      <p:sp>
        <p:nvSpPr>
          <p:cNvPr id="18" name="Text 15"/>
          <p:cNvSpPr/>
          <p:nvPr/>
        </p:nvSpPr>
        <p:spPr>
          <a:xfrm>
            <a:off x="1828800" y="3657600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8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80" dirty="0"/>
          </a:p>
        </p:txBody>
      </p:sp>
      <p:sp>
        <p:nvSpPr>
          <p:cNvPr id="19" name="Text 16"/>
          <p:cNvSpPr/>
          <p:nvPr/>
        </p:nvSpPr>
        <p:spPr>
          <a:xfrm>
            <a:off x="2212848" y="3630168"/>
            <a:ext cx="89885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运行 openclaw doctor,确认配置安全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640080" y="4069080"/>
            <a:ext cx="5317236" cy="1280160"/>
          </a:xfrm>
          <a:prstGeom prst="roundRect">
            <a:avLst>
              <a:gd name="adj" fmla="val 7143"/>
            </a:avLst>
          </a:prstGeom>
          <a:solidFill>
            <a:srgbClr val="13261A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4069080"/>
            <a:ext cx="5317236" cy="1280160"/>
          </a:xfrm>
          <a:prstGeom prst="roundRect">
            <a:avLst>
              <a:gd name="adj" fmla="val 7143"/>
            </a:avLst>
          </a:prstGeom>
          <a:ln w="12700">
            <a:solidFill>
              <a:srgbClr val="3FB36B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932688" y="4315968"/>
            <a:ext cx="502920" cy="502920"/>
          </a:xfrm>
          <a:prstGeom prst="ellipse">
            <a:avLst/>
          </a:prstGeom>
          <a:solidFill>
            <a:srgbClr val="3FB36B"/>
          </a:solidFill>
          <a:ln/>
        </p:spPr>
      </p:sp>
      <p:pic>
        <p:nvPicPr>
          <p:cNvPr id="2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18" y="4441698"/>
            <a:ext cx="251460" cy="251460"/>
          </a:xfrm>
          <a:prstGeom prst="rect">
            <a:avLst/>
          </a:prstGeom>
        </p:spPr>
      </p:pic>
      <p:sp>
        <p:nvSpPr>
          <p:cNvPr id="24" name="Text 20"/>
          <p:cNvSpPr/>
          <p:nvPr/>
        </p:nvSpPr>
        <p:spPr>
          <a:xfrm>
            <a:off x="1600200" y="420624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5FD389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检查点</a:t>
            </a:r>
            <a:endParaRPr lang="en-US" sz="1500" dirty="0"/>
          </a:p>
        </p:txBody>
      </p:sp>
      <p:sp>
        <p:nvSpPr>
          <p:cNvPr id="25" name="Text 21"/>
          <p:cNvSpPr/>
          <p:nvPr/>
        </p:nvSpPr>
        <p:spPr>
          <a:xfrm>
            <a:off x="932688" y="4663440"/>
            <a:ext cx="472287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能在手机 / 聊天窗口里,和你的助理「一来一回」地对话。</a:t>
            </a:r>
            <a:endParaRPr lang="en-US" sz="1300" dirty="0"/>
          </a:p>
        </p:txBody>
      </p:sp>
      <p:sp>
        <p:nvSpPr>
          <p:cNvPr id="26" name="Shape 22"/>
          <p:cNvSpPr/>
          <p:nvPr/>
        </p:nvSpPr>
        <p:spPr>
          <a:xfrm>
            <a:off x="6231636" y="4069080"/>
            <a:ext cx="5317236" cy="1280160"/>
          </a:xfrm>
          <a:prstGeom prst="roundRect">
            <a:avLst>
              <a:gd name="adj" fmla="val 7143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7" name="Shape 23"/>
          <p:cNvSpPr/>
          <p:nvPr/>
        </p:nvSpPr>
        <p:spPr>
          <a:xfrm>
            <a:off x="6524244" y="4315968"/>
            <a:ext cx="502920" cy="502920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974" y="4441698"/>
            <a:ext cx="251460" cy="251460"/>
          </a:xfrm>
          <a:prstGeom prst="rect">
            <a:avLst/>
          </a:prstGeom>
        </p:spPr>
      </p:pic>
      <p:sp>
        <p:nvSpPr>
          <p:cNvPr id="29" name="Text 24"/>
          <p:cNvSpPr/>
          <p:nvPr/>
        </p:nvSpPr>
        <p:spPr>
          <a:xfrm>
            <a:off x="7191756" y="420624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课后作业</a:t>
            </a:r>
            <a:endParaRPr lang="en-US" sz="1500" dirty="0"/>
          </a:p>
        </p:txBody>
      </p:sp>
      <p:sp>
        <p:nvSpPr>
          <p:cNvPr id="30" name="Text 25"/>
          <p:cNvSpPr/>
          <p:nvPr/>
        </p:nvSpPr>
        <p:spPr>
          <a:xfrm>
            <a:off x="6524244" y="4663440"/>
            <a:ext cx="472287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把助理连上一个你最常用的频道,并在日常里随手用它几次。</a:t>
            </a:r>
            <a:endParaRPr lang="en-US" sz="1300" dirty="0"/>
          </a:p>
        </p:txBody>
      </p:sp>
      <p:sp>
        <p:nvSpPr>
          <p:cNvPr id="31" name="Text 26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32" name="Text 27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869680" y="1280160"/>
            <a:ext cx="2926080" cy="2926080"/>
          </a:xfrm>
          <a:prstGeom prst="ellipse">
            <a:avLst/>
          </a:prstGeom>
          <a:solidFill>
            <a:srgbClr val="191920"/>
          </a:solidFill>
          <a:ln w="12700">
            <a:solidFill>
              <a:srgbClr val="33333E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8360" y="2148840"/>
            <a:ext cx="118872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8288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30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第 3 课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594360" y="2148840"/>
            <a:ext cx="329184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0" b="1" dirty="0">
                <a:solidFill>
                  <a:srgbClr val="2222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5000" dirty="0"/>
          </a:p>
        </p:txBody>
      </p:sp>
      <p:sp>
        <p:nvSpPr>
          <p:cNvPr id="6" name="Text 3"/>
          <p:cNvSpPr/>
          <p:nvPr/>
        </p:nvSpPr>
        <p:spPr>
          <a:xfrm>
            <a:off x="3108960" y="2743200"/>
            <a:ext cx="60350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800" b="1" dirty="0">
                <a:solidFill>
                  <a:srgbClr val="F6F6F3"/>
                </a:solidFill>
                <a:latin typeface="Noto Serif CJK SC" pitchFamily="34" charset="0"/>
                <a:ea typeface="Noto Serif CJK SC" pitchFamily="34" charset="-122"/>
                <a:cs typeface="Noto Serif CJK SC" pitchFamily="34" charset="-120"/>
              </a:rPr>
              <a:t>把助理调教成「你的员工」</a:t>
            </a:r>
            <a:endParaRPr lang="en-US" sz="3800" dirty="0"/>
          </a:p>
        </p:txBody>
      </p:sp>
      <p:sp>
        <p:nvSpPr>
          <p:cNvPr id="7" name="Shape 4"/>
          <p:cNvSpPr/>
          <p:nvPr/>
        </p:nvSpPr>
        <p:spPr>
          <a:xfrm>
            <a:off x="640080" y="4572000"/>
            <a:ext cx="6400800" cy="0"/>
          </a:xfrm>
          <a:prstGeom prst="line">
            <a:avLst/>
          </a:prstGeom>
          <a:noFill/>
          <a:ln w="25400">
            <a:solidFill>
              <a:srgbClr val="F5A62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0080" y="4754880"/>
            <a:ext cx="80467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6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通用 AI 谁都能用。差距在于:你能不能把它,调教成</a:t>
            </a:r>
            <a:endParaRPr lang="en-US" sz="1600" dirty="0"/>
          </a:p>
          <a:p>
            <a:pPr algn="l" indent="0" marL="0">
              <a:lnSpc>
                <a:spcPts val="2400"/>
              </a:lnSpc>
              <a:buNone/>
            </a:pPr>
            <a:r>
              <a:rPr lang="en-US" sz="16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一个懂你、懂你生意、按你规矩办事的助理。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COURSE MAP · 课程总览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4 节课：从一个想法，到真正落地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2521458" cy="3657600"/>
          </a:xfrm>
          <a:prstGeom prst="roundRect">
            <a:avLst>
              <a:gd name="adj" fmla="val 3626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914400" y="2368296"/>
            <a:ext cx="603504" cy="603504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6" name="Text 4"/>
          <p:cNvSpPr/>
          <p:nvPr/>
        </p:nvSpPr>
        <p:spPr>
          <a:xfrm>
            <a:off x="914400" y="2359152"/>
            <a:ext cx="60350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8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980" dirty="0"/>
          </a:p>
        </p:txBody>
      </p:sp>
      <p:sp>
        <p:nvSpPr>
          <p:cNvPr id="7" name="Shape 5"/>
          <p:cNvSpPr/>
          <p:nvPr/>
        </p:nvSpPr>
        <p:spPr>
          <a:xfrm>
            <a:off x="2292858" y="2386584"/>
            <a:ext cx="548640" cy="548640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0018" y="2523744"/>
            <a:ext cx="274320" cy="2743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14400" y="3200400"/>
            <a:ext cx="19728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时代与思维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914400" y="3749040"/>
            <a:ext cx="1972818" cy="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14400" y="3886200"/>
            <a:ext cx="1972818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3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看懂一人公司，找到属于你的小而美定位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914400" y="5212080"/>
            <a:ext cx="197281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15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第 1 课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3435858" y="2057400"/>
            <a:ext cx="2521458" cy="3657600"/>
          </a:xfrm>
          <a:prstGeom prst="roundRect">
            <a:avLst>
              <a:gd name="adj" fmla="val 3626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3710178" y="2368296"/>
            <a:ext cx="603504" cy="603504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15" name="Text 12"/>
          <p:cNvSpPr/>
          <p:nvPr/>
        </p:nvSpPr>
        <p:spPr>
          <a:xfrm>
            <a:off x="3710178" y="2359152"/>
            <a:ext cx="60350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8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980" dirty="0"/>
          </a:p>
        </p:txBody>
      </p:sp>
      <p:sp>
        <p:nvSpPr>
          <p:cNvPr id="16" name="Shape 13"/>
          <p:cNvSpPr/>
          <p:nvPr/>
        </p:nvSpPr>
        <p:spPr>
          <a:xfrm>
            <a:off x="5088636" y="2386584"/>
            <a:ext cx="548640" cy="548640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796" y="2523744"/>
            <a:ext cx="274320" cy="274320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3710178" y="3200400"/>
            <a:ext cx="19728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认识助理</a:t>
            </a:r>
            <a:endParaRPr lang="en-US" sz="1800" dirty="0"/>
          </a:p>
        </p:txBody>
      </p:sp>
      <p:sp>
        <p:nvSpPr>
          <p:cNvPr id="19" name="Shape 15"/>
          <p:cNvSpPr/>
          <p:nvPr/>
        </p:nvSpPr>
        <p:spPr>
          <a:xfrm>
            <a:off x="3710178" y="3749040"/>
            <a:ext cx="1972818" cy="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3710178" y="3886200"/>
            <a:ext cx="1972818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3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OpenClaw 是什么 —— 装好它，并跑通第一句对话</a:t>
            </a:r>
            <a:endParaRPr lang="en-US" sz="1350" dirty="0"/>
          </a:p>
        </p:txBody>
      </p:sp>
      <p:sp>
        <p:nvSpPr>
          <p:cNvPr id="21" name="Text 17"/>
          <p:cNvSpPr/>
          <p:nvPr/>
        </p:nvSpPr>
        <p:spPr>
          <a:xfrm>
            <a:off x="3710178" y="5212080"/>
            <a:ext cx="197281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15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第 2 课</a:t>
            </a:r>
            <a:endParaRPr lang="en-US" sz="1100" dirty="0"/>
          </a:p>
        </p:txBody>
      </p:sp>
      <p:sp>
        <p:nvSpPr>
          <p:cNvPr id="22" name="Shape 18"/>
          <p:cNvSpPr/>
          <p:nvPr/>
        </p:nvSpPr>
        <p:spPr>
          <a:xfrm>
            <a:off x="6231636" y="2057400"/>
            <a:ext cx="2521458" cy="3657600"/>
          </a:xfrm>
          <a:prstGeom prst="roundRect">
            <a:avLst>
              <a:gd name="adj" fmla="val 3626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3" name="Shape 19"/>
          <p:cNvSpPr/>
          <p:nvPr/>
        </p:nvSpPr>
        <p:spPr>
          <a:xfrm>
            <a:off x="6505956" y="2368296"/>
            <a:ext cx="603504" cy="603504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24" name="Text 20"/>
          <p:cNvSpPr/>
          <p:nvPr/>
        </p:nvSpPr>
        <p:spPr>
          <a:xfrm>
            <a:off x="6505956" y="2359152"/>
            <a:ext cx="60350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8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980" dirty="0"/>
          </a:p>
        </p:txBody>
      </p:sp>
      <p:sp>
        <p:nvSpPr>
          <p:cNvPr id="25" name="Shape 21"/>
          <p:cNvSpPr/>
          <p:nvPr/>
        </p:nvSpPr>
        <p:spPr>
          <a:xfrm>
            <a:off x="7884414" y="2386584"/>
            <a:ext cx="548640" cy="548640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2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574" y="2523744"/>
            <a:ext cx="274320" cy="274320"/>
          </a:xfrm>
          <a:prstGeom prst="rect">
            <a:avLst/>
          </a:prstGeom>
        </p:spPr>
      </p:pic>
      <p:sp>
        <p:nvSpPr>
          <p:cNvPr id="27" name="Text 22"/>
          <p:cNvSpPr/>
          <p:nvPr/>
        </p:nvSpPr>
        <p:spPr>
          <a:xfrm>
            <a:off x="6505956" y="3200400"/>
            <a:ext cx="19728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调教助理</a:t>
            </a:r>
            <a:endParaRPr lang="en-US" sz="1800" dirty="0"/>
          </a:p>
        </p:txBody>
      </p:sp>
      <p:sp>
        <p:nvSpPr>
          <p:cNvPr id="28" name="Shape 23"/>
          <p:cNvSpPr/>
          <p:nvPr/>
        </p:nvSpPr>
        <p:spPr>
          <a:xfrm>
            <a:off x="6505956" y="3749040"/>
            <a:ext cx="1972818" cy="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29" name="Text 24"/>
          <p:cNvSpPr/>
          <p:nvPr/>
        </p:nvSpPr>
        <p:spPr>
          <a:xfrm>
            <a:off x="6505956" y="3886200"/>
            <a:ext cx="1972818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3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用工作区文件，把它从通用 AI 变成「你的员工」</a:t>
            </a:r>
            <a:endParaRPr lang="en-US" sz="1350" dirty="0"/>
          </a:p>
        </p:txBody>
      </p:sp>
      <p:sp>
        <p:nvSpPr>
          <p:cNvPr id="30" name="Text 25"/>
          <p:cNvSpPr/>
          <p:nvPr/>
        </p:nvSpPr>
        <p:spPr>
          <a:xfrm>
            <a:off x="6505956" y="5212080"/>
            <a:ext cx="197281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15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第 3 课</a:t>
            </a:r>
            <a:endParaRPr lang="en-US" sz="1100" dirty="0"/>
          </a:p>
        </p:txBody>
      </p:sp>
      <p:sp>
        <p:nvSpPr>
          <p:cNvPr id="31" name="Shape 26"/>
          <p:cNvSpPr/>
          <p:nvPr/>
        </p:nvSpPr>
        <p:spPr>
          <a:xfrm>
            <a:off x="9027414" y="2057400"/>
            <a:ext cx="2521458" cy="3657600"/>
          </a:xfrm>
          <a:prstGeom prst="roundRect">
            <a:avLst>
              <a:gd name="adj" fmla="val 3626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32" name="Shape 27"/>
          <p:cNvSpPr/>
          <p:nvPr/>
        </p:nvSpPr>
        <p:spPr>
          <a:xfrm>
            <a:off x="9301734" y="2368296"/>
            <a:ext cx="603504" cy="603504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33" name="Text 28"/>
          <p:cNvSpPr/>
          <p:nvPr/>
        </p:nvSpPr>
        <p:spPr>
          <a:xfrm>
            <a:off x="9301734" y="2359152"/>
            <a:ext cx="60350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98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980" dirty="0"/>
          </a:p>
        </p:txBody>
      </p:sp>
      <p:sp>
        <p:nvSpPr>
          <p:cNvPr id="34" name="Shape 29"/>
          <p:cNvSpPr/>
          <p:nvPr/>
        </p:nvSpPr>
        <p:spPr>
          <a:xfrm>
            <a:off x="10680192" y="2386584"/>
            <a:ext cx="548640" cy="548640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3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352" y="2523744"/>
            <a:ext cx="274320" cy="274320"/>
          </a:xfrm>
          <a:prstGeom prst="rect">
            <a:avLst/>
          </a:prstGeom>
        </p:spPr>
      </p:pic>
      <p:sp>
        <p:nvSpPr>
          <p:cNvPr id="36" name="Text 30"/>
          <p:cNvSpPr/>
          <p:nvPr/>
        </p:nvSpPr>
        <p:spPr>
          <a:xfrm>
            <a:off x="9301734" y="3200400"/>
            <a:ext cx="19728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员工天团</a:t>
            </a:r>
            <a:endParaRPr lang="en-US" sz="1800" dirty="0"/>
          </a:p>
        </p:txBody>
      </p:sp>
      <p:sp>
        <p:nvSpPr>
          <p:cNvPr id="37" name="Shape 31"/>
          <p:cNvSpPr/>
          <p:nvPr/>
        </p:nvSpPr>
        <p:spPr>
          <a:xfrm>
            <a:off x="9301734" y="3749040"/>
            <a:ext cx="1972818" cy="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38" name="Text 32"/>
          <p:cNvSpPr/>
          <p:nvPr/>
        </p:nvSpPr>
        <p:spPr>
          <a:xfrm>
            <a:off x="9301734" y="3886200"/>
            <a:ext cx="1972818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3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搭自动化工作流、做编排，把省下的时间变成钱</a:t>
            </a:r>
            <a:endParaRPr lang="en-US" sz="1350" dirty="0"/>
          </a:p>
        </p:txBody>
      </p:sp>
      <p:sp>
        <p:nvSpPr>
          <p:cNvPr id="39" name="Text 33"/>
          <p:cNvSpPr/>
          <p:nvPr/>
        </p:nvSpPr>
        <p:spPr>
          <a:xfrm>
            <a:off x="9301734" y="5212080"/>
            <a:ext cx="197281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15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第 4 课</a:t>
            </a:r>
            <a:endParaRPr lang="en-US" sz="1100" dirty="0"/>
          </a:p>
        </p:txBody>
      </p:sp>
      <p:sp>
        <p:nvSpPr>
          <p:cNvPr id="40" name="Text 34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41" name="Text 35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WORKSPACE · 助理的认知系统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工作区文件,就是助理的「认知系统」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640080" y="1664208"/>
            <a:ext cx="1090879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900"/>
              </a:lnSpc>
              <a:buNone/>
            </a:pPr>
            <a:r>
              <a:rPr lang="en-US" sz="13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OpenClaw 的 agent 不住在数据库里,而住在一堆纯文本 .md 文件里。每次启动,它重新读这些文件「重新认识自己」—— 这就是跨会话记忆。文件即 agent:能用编辑器改,也能用 Git 管。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640080" y="2468880"/>
            <a:ext cx="3453384" cy="1371600"/>
          </a:xfrm>
          <a:prstGeom prst="roundRect">
            <a:avLst>
              <a:gd name="adj" fmla="val 6667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932688" y="2743200"/>
            <a:ext cx="530352" cy="530352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5276" y="2875788"/>
            <a:ext cx="265176" cy="26517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600200" y="2724912"/>
            <a:ext cx="23561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SOUL.md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932688" y="3310128"/>
            <a:ext cx="29047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人格 / 风格 / 价值 / 边界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4367784" y="2468880"/>
            <a:ext cx="3453384" cy="1371600"/>
          </a:xfrm>
          <a:prstGeom prst="roundRect">
            <a:avLst>
              <a:gd name="adj" fmla="val 6667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660392" y="2743200"/>
            <a:ext cx="530352" cy="530352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980" y="2875788"/>
            <a:ext cx="265176" cy="265176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327904" y="2724912"/>
            <a:ext cx="23561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USER.md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4660392" y="3310128"/>
            <a:ext cx="29047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你是谁、你的公司、你的偏好</a:t>
            </a:r>
            <a:endParaRPr lang="en-US" sz="1250" dirty="0"/>
          </a:p>
        </p:txBody>
      </p:sp>
      <p:sp>
        <p:nvSpPr>
          <p:cNvPr id="15" name="Shape 11"/>
          <p:cNvSpPr/>
          <p:nvPr/>
        </p:nvSpPr>
        <p:spPr>
          <a:xfrm>
            <a:off x="8095488" y="2468880"/>
            <a:ext cx="3453384" cy="1371600"/>
          </a:xfrm>
          <a:prstGeom prst="roundRect">
            <a:avLst>
              <a:gd name="adj" fmla="val 6667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8388096" y="2743200"/>
            <a:ext cx="530352" cy="530352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684" y="2875788"/>
            <a:ext cx="265176" cy="265176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9055608" y="2724912"/>
            <a:ext cx="23561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AGENTS.md</a:t>
            </a:r>
            <a:endParaRPr lang="en-US" sz="1500" dirty="0"/>
          </a:p>
        </p:txBody>
      </p:sp>
      <p:sp>
        <p:nvSpPr>
          <p:cNvPr id="19" name="Text 14"/>
          <p:cNvSpPr/>
          <p:nvPr/>
        </p:nvSpPr>
        <p:spPr>
          <a:xfrm>
            <a:off x="8388096" y="3310128"/>
            <a:ext cx="29047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操作手册:它做事的规则</a:t>
            </a:r>
            <a:endParaRPr lang="en-US" sz="1250" dirty="0"/>
          </a:p>
        </p:txBody>
      </p:sp>
      <p:sp>
        <p:nvSpPr>
          <p:cNvPr id="20" name="Shape 15"/>
          <p:cNvSpPr/>
          <p:nvPr/>
        </p:nvSpPr>
        <p:spPr>
          <a:xfrm>
            <a:off x="640080" y="4069080"/>
            <a:ext cx="3453384" cy="1371600"/>
          </a:xfrm>
          <a:prstGeom prst="roundRect">
            <a:avLst>
              <a:gd name="adj" fmla="val 666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932688" y="4343400"/>
            <a:ext cx="530352" cy="530352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76" y="4475988"/>
            <a:ext cx="265176" cy="265176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600200" y="4325112"/>
            <a:ext cx="23561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TOOLS.md</a:t>
            </a:r>
            <a:endParaRPr lang="en-US" sz="1500" dirty="0"/>
          </a:p>
        </p:txBody>
      </p:sp>
      <p:sp>
        <p:nvSpPr>
          <p:cNvPr id="24" name="Text 18"/>
          <p:cNvSpPr/>
          <p:nvPr/>
        </p:nvSpPr>
        <p:spPr>
          <a:xfrm>
            <a:off x="932688" y="4910328"/>
            <a:ext cx="29047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工具使用指引:何时用哪个</a:t>
            </a:r>
            <a:endParaRPr lang="en-US" sz="1250" dirty="0"/>
          </a:p>
        </p:txBody>
      </p:sp>
      <p:sp>
        <p:nvSpPr>
          <p:cNvPr id="25" name="Shape 19"/>
          <p:cNvSpPr/>
          <p:nvPr/>
        </p:nvSpPr>
        <p:spPr>
          <a:xfrm>
            <a:off x="4367784" y="4069080"/>
            <a:ext cx="3453384" cy="1371600"/>
          </a:xfrm>
          <a:prstGeom prst="roundRect">
            <a:avLst>
              <a:gd name="adj" fmla="val 666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4660392" y="4343400"/>
            <a:ext cx="530352" cy="530352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2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980" y="4475988"/>
            <a:ext cx="265176" cy="265176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5327904" y="4325112"/>
            <a:ext cx="23561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HEARTBEAT.md</a:t>
            </a:r>
            <a:endParaRPr lang="en-US" sz="1500" dirty="0"/>
          </a:p>
        </p:txBody>
      </p:sp>
      <p:sp>
        <p:nvSpPr>
          <p:cNvPr id="29" name="Text 22"/>
          <p:cNvSpPr/>
          <p:nvPr/>
        </p:nvSpPr>
        <p:spPr>
          <a:xfrm>
            <a:off x="4660392" y="4910328"/>
            <a:ext cx="29047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定时任务(自然语言写的 cron)</a:t>
            </a:r>
            <a:endParaRPr lang="en-US" sz="1250" dirty="0"/>
          </a:p>
        </p:txBody>
      </p:sp>
      <p:sp>
        <p:nvSpPr>
          <p:cNvPr id="30" name="Shape 23"/>
          <p:cNvSpPr/>
          <p:nvPr/>
        </p:nvSpPr>
        <p:spPr>
          <a:xfrm>
            <a:off x="8095488" y="4069080"/>
            <a:ext cx="3453384" cy="1371600"/>
          </a:xfrm>
          <a:prstGeom prst="roundRect">
            <a:avLst>
              <a:gd name="adj" fmla="val 666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31" name="Shape 24"/>
          <p:cNvSpPr/>
          <p:nvPr/>
        </p:nvSpPr>
        <p:spPr>
          <a:xfrm>
            <a:off x="8388096" y="4343400"/>
            <a:ext cx="530352" cy="530352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3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0684" y="4475988"/>
            <a:ext cx="265176" cy="265176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9055608" y="4325112"/>
            <a:ext cx="23561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MEMORY.md</a:t>
            </a:r>
            <a:endParaRPr lang="en-US" sz="1500" dirty="0"/>
          </a:p>
        </p:txBody>
      </p:sp>
      <p:sp>
        <p:nvSpPr>
          <p:cNvPr id="34" name="Text 26"/>
          <p:cNvSpPr/>
          <p:nvPr/>
        </p:nvSpPr>
        <p:spPr>
          <a:xfrm>
            <a:off x="8388096" y="4910328"/>
            <a:ext cx="29047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长期记忆:精选的事实与决定</a:t>
            </a:r>
            <a:endParaRPr lang="en-US" sz="1250" dirty="0"/>
          </a:p>
        </p:txBody>
      </p:sp>
      <p:sp>
        <p:nvSpPr>
          <p:cNvPr id="35" name="Text 27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36" name="Text 28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SOUL.md · 给它一个灵魂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SOUL.md —— 给助理一个「灵魂」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5672572" cy="3657600"/>
          </a:xfrm>
          <a:prstGeom prst="roundRect">
            <a:avLst>
              <a:gd name="adj" fmla="val 25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05840" y="2377440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572" y="2519172"/>
            <a:ext cx="283464" cy="283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2395728"/>
            <a:ext cx="439241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每次对话开场,都会被注入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1005840" y="3063240"/>
            <a:ext cx="494105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900"/>
              </a:lnSpc>
              <a:buNone/>
            </a:pPr>
            <a:r>
              <a:rPr lang="en-US" sz="13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它相当于一份由你掌控的「常驻系统提示」。传统聊天机器人每次对话都失忆;OpenClaw 的 agent 不会——身份跨会话、跨频道一直保持。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1005840" y="3931920"/>
            <a:ext cx="49410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五个核心段落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1051560" y="4361688"/>
            <a:ext cx="91440" cy="9144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11" name="Text 8"/>
          <p:cNvSpPr/>
          <p:nvPr/>
        </p:nvSpPr>
        <p:spPr>
          <a:xfrm>
            <a:off x="1280160" y="4270248"/>
            <a:ext cx="47581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身份  它是谁、如何自我定位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1051560" y="4636008"/>
            <a:ext cx="91440" cy="9144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13" name="Text 10"/>
          <p:cNvSpPr/>
          <p:nvPr/>
        </p:nvSpPr>
        <p:spPr>
          <a:xfrm>
            <a:off x="1280160" y="4544568"/>
            <a:ext cx="47581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沟通风格  正式 / 随意、啰嗦 / 简洁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1051560" y="4910328"/>
            <a:ext cx="91440" cy="9144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15" name="Text 12"/>
          <p:cNvSpPr/>
          <p:nvPr/>
        </p:nvSpPr>
        <p:spPr>
          <a:xfrm>
            <a:off x="1280160" y="4818888"/>
            <a:ext cx="47581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价值取向  比如「准确优先于速度」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1051560" y="5184648"/>
            <a:ext cx="91440" cy="9144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17" name="Text 14"/>
          <p:cNvSpPr/>
          <p:nvPr/>
        </p:nvSpPr>
        <p:spPr>
          <a:xfrm>
            <a:off x="1280160" y="5093208"/>
            <a:ext cx="47581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行为边界  什么事它绝对不做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1051560" y="5458968"/>
            <a:ext cx="91440" cy="9144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19" name="Text 16"/>
          <p:cNvSpPr/>
          <p:nvPr/>
        </p:nvSpPr>
        <p:spPr>
          <a:xfrm>
            <a:off x="1280160" y="5367528"/>
            <a:ext cx="47581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示例回应  给几个「该这样答」的样例</a:t>
            </a:r>
            <a:endParaRPr lang="en-US" sz="1200" dirty="0"/>
          </a:p>
        </p:txBody>
      </p:sp>
      <p:sp>
        <p:nvSpPr>
          <p:cNvPr id="20" name="Shape 17"/>
          <p:cNvSpPr/>
          <p:nvPr/>
        </p:nvSpPr>
        <p:spPr>
          <a:xfrm>
            <a:off x="6632692" y="2057400"/>
            <a:ext cx="4916180" cy="3657600"/>
          </a:xfrm>
          <a:prstGeom prst="roundRect">
            <a:avLst>
              <a:gd name="adj" fmla="val 2500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1" name="Shape 18"/>
          <p:cNvSpPr/>
          <p:nvPr/>
        </p:nvSpPr>
        <p:spPr>
          <a:xfrm>
            <a:off x="6998452" y="2377440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184" y="2519172"/>
            <a:ext cx="283464" cy="283464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7729972" y="2395728"/>
            <a:ext cx="36360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最快的上手法</a:t>
            </a:r>
            <a:endParaRPr lang="en-US" sz="1600" dirty="0"/>
          </a:p>
        </p:txBody>
      </p:sp>
      <p:sp>
        <p:nvSpPr>
          <p:cNvPr id="24" name="Shape 20"/>
          <p:cNvSpPr/>
          <p:nvPr/>
        </p:nvSpPr>
        <p:spPr>
          <a:xfrm>
            <a:off x="6998452" y="3200400"/>
            <a:ext cx="457200" cy="45720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25" name="Text 21"/>
          <p:cNvSpPr/>
          <p:nvPr/>
        </p:nvSpPr>
        <p:spPr>
          <a:xfrm>
            <a:off x="6998452" y="319125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500" dirty="0"/>
          </a:p>
        </p:txBody>
      </p:sp>
      <p:sp>
        <p:nvSpPr>
          <p:cNvPr id="26" name="Text 22"/>
          <p:cNvSpPr/>
          <p:nvPr/>
        </p:nvSpPr>
        <p:spPr>
          <a:xfrm>
            <a:off x="7638532" y="3154680"/>
            <a:ext cx="36360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复制一份起步模板,放进工作区</a:t>
            </a:r>
            <a:endParaRPr lang="en-US" sz="1350" dirty="0"/>
          </a:p>
        </p:txBody>
      </p:sp>
      <p:sp>
        <p:nvSpPr>
          <p:cNvPr id="27" name="Shape 23"/>
          <p:cNvSpPr/>
          <p:nvPr/>
        </p:nvSpPr>
        <p:spPr>
          <a:xfrm>
            <a:off x="6998452" y="3767328"/>
            <a:ext cx="457200" cy="45720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28" name="Text 24"/>
          <p:cNvSpPr/>
          <p:nvPr/>
        </p:nvSpPr>
        <p:spPr>
          <a:xfrm>
            <a:off x="6998452" y="375818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500" dirty="0"/>
          </a:p>
        </p:txBody>
      </p:sp>
      <p:sp>
        <p:nvSpPr>
          <p:cNvPr id="29" name="Text 25"/>
          <p:cNvSpPr/>
          <p:nvPr/>
        </p:nvSpPr>
        <p:spPr>
          <a:xfrm>
            <a:off x="7638532" y="3721608"/>
            <a:ext cx="36360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只改三处:身份、一条边界、一条示例回应</a:t>
            </a:r>
            <a:endParaRPr lang="en-US" sz="1350" dirty="0"/>
          </a:p>
        </p:txBody>
      </p:sp>
      <p:sp>
        <p:nvSpPr>
          <p:cNvPr id="30" name="Shape 26"/>
          <p:cNvSpPr/>
          <p:nvPr/>
        </p:nvSpPr>
        <p:spPr>
          <a:xfrm>
            <a:off x="6998452" y="4334256"/>
            <a:ext cx="457200" cy="45720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31" name="Text 27"/>
          <p:cNvSpPr/>
          <p:nvPr/>
        </p:nvSpPr>
        <p:spPr>
          <a:xfrm>
            <a:off x="6998452" y="432511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500" dirty="0"/>
          </a:p>
        </p:txBody>
      </p:sp>
      <p:sp>
        <p:nvSpPr>
          <p:cNvPr id="32" name="Text 28"/>
          <p:cNvSpPr/>
          <p:nvPr/>
        </p:nvSpPr>
        <p:spPr>
          <a:xfrm>
            <a:off x="7638532" y="4288536"/>
            <a:ext cx="36360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先用它一整周</a:t>
            </a:r>
            <a:endParaRPr lang="en-US" sz="1350" dirty="0"/>
          </a:p>
        </p:txBody>
      </p:sp>
      <p:sp>
        <p:nvSpPr>
          <p:cNvPr id="33" name="Shape 29"/>
          <p:cNvSpPr/>
          <p:nvPr/>
        </p:nvSpPr>
        <p:spPr>
          <a:xfrm>
            <a:off x="6998452" y="4901184"/>
            <a:ext cx="457200" cy="45720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34" name="Text 30"/>
          <p:cNvSpPr/>
          <p:nvPr/>
        </p:nvSpPr>
        <p:spPr>
          <a:xfrm>
            <a:off x="6998452" y="489204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500" dirty="0"/>
          </a:p>
        </p:txBody>
      </p:sp>
      <p:sp>
        <p:nvSpPr>
          <p:cNvPr id="35" name="Text 31"/>
          <p:cNvSpPr/>
          <p:nvPr/>
        </p:nvSpPr>
        <p:spPr>
          <a:xfrm>
            <a:off x="7638532" y="4855464"/>
            <a:ext cx="36360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哪里让你觉得「不对劲」,就去改一行</a:t>
            </a:r>
            <a:endParaRPr lang="en-US" sz="1350" dirty="0"/>
          </a:p>
        </p:txBody>
      </p:sp>
      <p:sp>
        <p:nvSpPr>
          <p:cNvPr id="36" name="Shape 32"/>
          <p:cNvSpPr/>
          <p:nvPr/>
        </p:nvSpPr>
        <p:spPr>
          <a:xfrm>
            <a:off x="6632692" y="5440680"/>
            <a:ext cx="4916180" cy="0"/>
          </a:xfrm>
          <a:prstGeom prst="roundRect">
            <a:avLst>
              <a:gd name="adj" fmla="val Infinity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37" name="Text 33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38" name="Text 34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11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USER.md · 让它懂你的生意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USER.md —— 让助理「懂你和你的生意」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10908792" cy="1371600"/>
          </a:xfrm>
          <a:prstGeom prst="roundRect">
            <a:avLst>
              <a:gd name="adj" fmla="val 8000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51560" y="2395728"/>
            <a:ext cx="640080" cy="640080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1580" y="2555748"/>
            <a:ext cx="320040" cy="320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965960" y="2194560"/>
            <a:ext cx="9262872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300"/>
              </a:lnSpc>
              <a:buNone/>
            </a:pPr>
            <a:r>
              <a:rPr lang="en-US" sz="155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USER.md 里放:</a:t>
            </a:r>
            <a:pPr indent="0" marL="0">
              <a:lnSpc>
                <a:spcPts val="2300"/>
              </a:lnSpc>
              <a:buNone/>
            </a:pPr>
            <a:r>
              <a:rPr lang="en-US" sz="15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你希望被怎么称呼、你的公司是什么、你的工作偏好。每次会话开场都会加载,助理因此「认得你」。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640080" y="3657600"/>
            <a:ext cx="109087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配合这两份,它就从「通用 AI」变成「懂你工作流的人」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640080" y="4069080"/>
            <a:ext cx="5317236" cy="868680"/>
          </a:xfrm>
          <a:prstGeom prst="roundRect">
            <a:avLst>
              <a:gd name="adj" fmla="val 10526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914400" y="4251960"/>
            <a:ext cx="502920" cy="502920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0" y="4377690"/>
            <a:ext cx="251460" cy="25146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554480" y="4215384"/>
            <a:ext cx="421995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6F6F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AGENTS.md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1554480" y="4544568"/>
            <a:ext cx="421995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它做事的规则与操作手册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6231636" y="4069080"/>
            <a:ext cx="5317236" cy="868680"/>
          </a:xfrm>
          <a:prstGeom prst="roundRect">
            <a:avLst>
              <a:gd name="adj" fmla="val 10526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505956" y="4251960"/>
            <a:ext cx="502920" cy="502920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686" y="4377690"/>
            <a:ext cx="251460" cy="25146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146036" y="4215384"/>
            <a:ext cx="421995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6F6F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TOOLS.md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7146036" y="4544568"/>
            <a:ext cx="421995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哪个任务,该用哪个工具</a:t>
            </a: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640080" y="5166360"/>
            <a:ext cx="10908792" cy="731520"/>
          </a:xfrm>
          <a:prstGeom prst="roundRect">
            <a:avLst>
              <a:gd name="adj" fmla="val 12500"/>
            </a:avLst>
          </a:prstGeom>
          <a:solidFill>
            <a:srgbClr val="2A2114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640080" y="5166360"/>
            <a:ext cx="10908792" cy="731520"/>
          </a:xfrm>
          <a:prstGeom prst="roundRect">
            <a:avLst>
              <a:gd name="adj" fmla="val 12500"/>
            </a:avLst>
          </a:prstGeom>
          <a:ln w="12700">
            <a:solidFill>
              <a:srgbClr val="F5A623"/>
            </a:solidFill>
            <a:prstDash val="solid"/>
          </a:ln>
        </p:spPr>
      </p:sp>
      <p:sp>
        <p:nvSpPr>
          <p:cNvPr id="21" name="Shape 16"/>
          <p:cNvSpPr/>
          <p:nvPr/>
        </p:nvSpPr>
        <p:spPr>
          <a:xfrm>
            <a:off x="932688" y="5285232"/>
            <a:ext cx="502920" cy="502920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418" y="5410962"/>
            <a:ext cx="251460" cy="25146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645920" y="5166360"/>
            <a:ext cx="962863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5A62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举例:</a:t>
            </a:r>
            <a:pPr indent="0" marL="0">
              <a:buNone/>
            </a:pPr>
            <a:r>
              <a:rPr lang="en-US" sz="13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把「永远用中文回复 / 报价先给区间 / 每周一早上发周报」直接写进去,它就照办。</a:t>
            </a:r>
            <a:endParaRPr lang="en-US" sz="1350" dirty="0"/>
          </a:p>
        </p:txBody>
      </p:sp>
      <p:sp>
        <p:nvSpPr>
          <p:cNvPr id="24" name="Text 18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</a:t>
            </a:r>
            <a:endParaRPr lang="en-US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HEARTBEAT.md · 它替你值班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HEARTBEAT.md —— 你睡觉时,它也在干活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5018044" cy="3657600"/>
          </a:xfrm>
          <a:prstGeom prst="roundRect">
            <a:avLst>
              <a:gd name="adj" fmla="val 25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05840" y="2377440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572" y="2519172"/>
            <a:ext cx="283464" cy="283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2395728"/>
            <a:ext cx="37378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自然语言写的「定时任务」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1005840" y="3063240"/>
            <a:ext cx="428652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900"/>
              </a:lnSpc>
              <a:buNone/>
            </a:pPr>
            <a:r>
              <a:rPr lang="en-US" sz="13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OpenClaw 默认每 30 分钟读一次 HEARTBEAT.md,并执行里面的任务——相当于「用大白话写的 cron」。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1005840" y="3931920"/>
            <a:ext cx="428652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三条注意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1024128" y="4315968"/>
            <a:ext cx="310896" cy="310896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852" y="4393692"/>
            <a:ext cx="155448" cy="15544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463040" y="4279392"/>
            <a:ext cx="3829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一定要设时区  </a:t>
            </a:r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否则全按 UTC 跑——你的 7 点早报会半夜触发</a:t>
            </a:r>
            <a:endParaRPr lang="en-US" sz="1150" dirty="0"/>
          </a:p>
        </p:txBody>
      </p:sp>
      <p:sp>
        <p:nvSpPr>
          <p:cNvPr id="13" name="Shape 9"/>
          <p:cNvSpPr/>
          <p:nvPr/>
        </p:nvSpPr>
        <p:spPr>
          <a:xfrm>
            <a:off x="1024128" y="4773168"/>
            <a:ext cx="310896" cy="310896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52" y="4850892"/>
            <a:ext cx="155448" cy="15544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463040" y="4736592"/>
            <a:ext cx="3829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从 1–2 个任务起步  </a:t>
            </a:r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验证一个、再加下一个</a:t>
            </a:r>
            <a:endParaRPr lang="en-US" sz="1150" dirty="0"/>
          </a:p>
        </p:txBody>
      </p:sp>
      <p:sp>
        <p:nvSpPr>
          <p:cNvPr id="16" name="Shape 11"/>
          <p:cNvSpPr/>
          <p:nvPr/>
        </p:nvSpPr>
        <p:spPr>
          <a:xfrm>
            <a:off x="1024128" y="5230368"/>
            <a:ext cx="310896" cy="310896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852" y="5308092"/>
            <a:ext cx="155448" cy="15544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463040" y="5193792"/>
            <a:ext cx="3829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链条别超过 4–5 步  </a:t>
            </a:r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受上下文限制,结果及时落到 MEMORY</a:t>
            </a:r>
            <a:endParaRPr lang="en-US" sz="1150" dirty="0"/>
          </a:p>
        </p:txBody>
      </p:sp>
      <p:sp>
        <p:nvSpPr>
          <p:cNvPr id="19" name="Shape 13"/>
          <p:cNvSpPr/>
          <p:nvPr/>
        </p:nvSpPr>
        <p:spPr>
          <a:xfrm>
            <a:off x="5978164" y="2057400"/>
            <a:ext cx="5570708" cy="3657600"/>
          </a:xfrm>
          <a:prstGeom prst="roundRect">
            <a:avLst>
              <a:gd name="adj" fmla="val 2000"/>
            </a:avLst>
          </a:prstGeom>
          <a:solidFill>
            <a:srgbClr val="0F0F12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0" name="Text 14"/>
          <p:cNvSpPr/>
          <p:nvPr/>
        </p:nvSpPr>
        <p:spPr>
          <a:xfrm>
            <a:off x="6343924" y="2240280"/>
            <a:ext cx="483918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15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HEARTBEAT.md  示例</a:t>
            </a:r>
            <a:endParaRPr lang="en-US" sz="1200" dirty="0"/>
          </a:p>
        </p:txBody>
      </p:sp>
      <p:sp>
        <p:nvSpPr>
          <p:cNvPr id="21" name="Shape 15"/>
          <p:cNvSpPr/>
          <p:nvPr/>
        </p:nvSpPr>
        <p:spPr>
          <a:xfrm>
            <a:off x="6343924" y="2651760"/>
            <a:ext cx="4839188" cy="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22" name="Text 16"/>
          <p:cNvSpPr/>
          <p:nvPr/>
        </p:nvSpPr>
        <p:spPr>
          <a:xfrm>
            <a:off x="6343924" y="2788920"/>
            <a:ext cx="4839188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FBBF2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每天 08:00(UTC+10 墨尔本):</a:t>
            </a:r>
            <a:endParaRPr lang="en-US" sz="13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F6F6F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- 汇总过去 24 小时的重要邮件</a:t>
            </a:r>
            <a:endParaRPr lang="en-US" sz="13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9A9AA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→ 用 Telegram 发给我</a:t>
            </a:r>
            <a:endParaRPr lang="en-US" sz="13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F6F6F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- 给我今天的日程 + 3 件最重要的事</a:t>
            </a:r>
            <a:endParaRPr lang="en-US" sz="1300" dirty="0"/>
          </a:p>
          <a:p>
            <a:pPr indent="0" marL="0">
              <a:lnSpc>
                <a:spcPts val="2100"/>
              </a:lnSpc>
              <a:buNone/>
            </a:pPr>
            <a:endParaRPr lang="en-US" sz="13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FBBF2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每周一 09:00:</a:t>
            </a:r>
            <a:endParaRPr lang="en-US" sz="13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F6F6F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- 生成上周客户工单的小结</a:t>
            </a:r>
            <a:endParaRPr lang="en-US" sz="13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9A9AA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→ 存入 MEMORY 并发我一份</a:t>
            </a:r>
            <a:endParaRPr lang="en-US" sz="1300" dirty="0"/>
          </a:p>
          <a:p>
            <a:pPr indent="0" marL="0">
              <a:lnSpc>
                <a:spcPts val="2100"/>
              </a:lnSpc>
              <a:buNone/>
            </a:pPr>
            <a:endParaRPr lang="en-US" sz="13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300" b="1" dirty="0">
                <a:solidFill>
                  <a:srgbClr val="FBBF24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启动时:</a:t>
            </a:r>
            <a:endParaRPr lang="en-US" sz="13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F6F6F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- 检查所需文件是否齐全</a:t>
            </a:r>
            <a:endParaRPr lang="en-US" sz="1300" dirty="0"/>
          </a:p>
        </p:txBody>
      </p:sp>
      <p:sp>
        <p:nvSpPr>
          <p:cNvPr id="23" name="Text 17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24" name="Text 18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 · 接入你的工具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接入工具:MCP 连接器 + 技能(Skills)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5317236" cy="2468880"/>
          </a:xfrm>
          <a:prstGeom prst="roundRect">
            <a:avLst>
              <a:gd name="adj" fmla="val 3704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05840" y="2368296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572" y="2510028"/>
            <a:ext cx="283464" cy="283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2386584"/>
            <a:ext cx="40370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MCP 连接器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005840" y="3063240"/>
            <a:ext cx="45857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3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用统一标准,把外部工具接进来——一句话就能让它读邮件、建日程、查网页、写文档。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1005840" y="3886200"/>
            <a:ext cx="45857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Gmail · 日历 · Notion · 浏览器 · 云盘 …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6231636" y="2057400"/>
            <a:ext cx="5317236" cy="2468880"/>
          </a:xfrm>
          <a:prstGeom prst="roundRect">
            <a:avLst>
              <a:gd name="adj" fmla="val 3704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597396" y="2368296"/>
            <a:ext cx="566928" cy="566928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128" y="2510028"/>
            <a:ext cx="283464" cy="28346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328916" y="2386584"/>
            <a:ext cx="40370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技能 Skills</a:t>
            </a:r>
            <a:endParaRPr lang="en-US" sz="1700" dirty="0"/>
          </a:p>
        </p:txBody>
      </p:sp>
      <p:sp>
        <p:nvSpPr>
          <p:cNvPr id="14" name="Text 10"/>
          <p:cNvSpPr/>
          <p:nvPr/>
        </p:nvSpPr>
        <p:spPr>
          <a:xfrm>
            <a:off x="6597396" y="3063240"/>
            <a:ext cx="4585716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3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社区提供的、以及你自定义的「能力包」,直接扩展「它会做什么」。生态活跃,持续增长。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6597396" y="3886200"/>
            <a:ext cx="45857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营销 · 数据 · 写作 · 你自己的业务流程 …</a:t>
            </a:r>
            <a:endParaRPr lang="en-US" sz="1250" dirty="0"/>
          </a:p>
        </p:txBody>
      </p:sp>
      <p:sp>
        <p:nvSpPr>
          <p:cNvPr id="16" name="Shape 12"/>
          <p:cNvSpPr/>
          <p:nvPr/>
        </p:nvSpPr>
        <p:spPr>
          <a:xfrm>
            <a:off x="640080" y="4846320"/>
            <a:ext cx="10908792" cy="1051560"/>
          </a:xfrm>
          <a:prstGeom prst="roundRect">
            <a:avLst>
              <a:gd name="adj" fmla="val 8696"/>
            </a:avLst>
          </a:prstGeom>
          <a:solidFill>
            <a:srgbClr val="2A2114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640080" y="4846320"/>
            <a:ext cx="10908792" cy="1051560"/>
          </a:xfrm>
          <a:prstGeom prst="roundRect">
            <a:avLst>
              <a:gd name="adj" fmla="val 8696"/>
            </a:avLst>
          </a:prstGeom>
          <a:ln w="12700">
            <a:solidFill>
              <a:srgbClr val="F5A623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987552" y="5138928"/>
            <a:ext cx="548640" cy="548640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12" y="5276088"/>
            <a:ext cx="274320" cy="27432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737360" y="4956048"/>
            <a:ext cx="95371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300" b="1" dirty="0">
                <a:solidFill>
                  <a:srgbClr val="F5A62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彩蛋 · soul.md 技能:</a:t>
            </a:r>
            <a:endParaRPr lang="en-US" sz="1300" dirty="0"/>
          </a:p>
          <a:p>
            <a:pPr indent="0" marL="0">
              <a:lnSpc>
                <a:spcPts val="1800"/>
              </a:lnSpc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有一个技能能像「采访」一样问你的世界观、写作风格和观点,然后自动帮你生成 SOUL.md / STYLE.md —— 让助理不只是「遵守规则」,而是「像你一样思考」。</a:t>
            </a:r>
            <a:endParaRPr lang="en-US" sz="1300" dirty="0"/>
          </a:p>
        </p:txBody>
      </p:sp>
      <p:sp>
        <p:nvSpPr>
          <p:cNvPr id="21" name="Text 16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22" name="Text 17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1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CRASH · 别翻车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别翻车:安全、边界、成本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3453384" cy="3200400"/>
          </a:xfrm>
          <a:prstGeom prst="roundRect">
            <a:avLst>
              <a:gd name="adj" fmla="val 285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037588" y="2423160"/>
            <a:ext cx="658368" cy="65836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2180" y="2587752"/>
            <a:ext cx="329184" cy="32918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3246120"/>
            <a:ext cx="30876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安全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1188720" y="3840480"/>
            <a:ext cx="2356104" cy="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05840" y="3977640"/>
            <a:ext cx="272186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3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白名单、专用号、最小权限。一旦把助理接到真实聊天软件,安全就是「第一天」的事,不是「以后再说」。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367784" y="2057400"/>
            <a:ext cx="3453384" cy="3200400"/>
          </a:xfrm>
          <a:prstGeom prst="roundRect">
            <a:avLst>
              <a:gd name="adj" fmla="val 2857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765292" y="2423160"/>
            <a:ext cx="658368" cy="65836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884" y="2587752"/>
            <a:ext cx="329184" cy="32918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550664" y="3246120"/>
            <a:ext cx="30876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边界</a:t>
            </a:r>
            <a:endParaRPr lang="en-US" sz="1800" dirty="0"/>
          </a:p>
        </p:txBody>
      </p:sp>
      <p:sp>
        <p:nvSpPr>
          <p:cNvPr id="14" name="Shape 10"/>
          <p:cNvSpPr/>
          <p:nvPr/>
        </p:nvSpPr>
        <p:spPr>
          <a:xfrm>
            <a:off x="4916424" y="3840480"/>
            <a:ext cx="2356104" cy="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4733544" y="3977640"/>
            <a:ext cx="272186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3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在 SOUL/AGENTS 里写清「绝不做」的事。高风险动作(付款、对外发邮件)一律要你点头。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8095488" y="2057400"/>
            <a:ext cx="3453384" cy="3200400"/>
          </a:xfrm>
          <a:prstGeom prst="roundRect">
            <a:avLst>
              <a:gd name="adj" fmla="val 285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9492996" y="2423160"/>
            <a:ext cx="658368" cy="65836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588" y="2587752"/>
            <a:ext cx="329184" cy="32918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8278368" y="3246120"/>
            <a:ext cx="30876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成本</a:t>
            </a:r>
            <a:endParaRPr lang="en-US" sz="1800" dirty="0"/>
          </a:p>
        </p:txBody>
      </p:sp>
      <p:sp>
        <p:nvSpPr>
          <p:cNvPr id="20" name="Shape 15"/>
          <p:cNvSpPr/>
          <p:nvPr/>
        </p:nvSpPr>
        <p:spPr>
          <a:xfrm>
            <a:off x="8644128" y="3840480"/>
            <a:ext cx="2356104" cy="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8461248" y="3977640"/>
            <a:ext cx="272186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3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上下文约 20 万 token,别把任务链堆太长;定期把中间结果落到 MEMORY 做 checkpoint。</a:t>
            </a:r>
            <a:endParaRPr lang="en-US" sz="1300" dirty="0"/>
          </a:p>
        </p:txBody>
      </p:sp>
      <p:sp>
        <p:nvSpPr>
          <p:cNvPr id="22" name="Shape 17"/>
          <p:cNvSpPr/>
          <p:nvPr/>
        </p:nvSpPr>
        <p:spPr>
          <a:xfrm>
            <a:off x="640080" y="5486400"/>
            <a:ext cx="10908792" cy="457200"/>
          </a:xfrm>
          <a:prstGeom prst="roundRect">
            <a:avLst>
              <a:gd name="adj" fmla="val 16000"/>
            </a:avLst>
          </a:prstGeom>
          <a:solidFill>
            <a:srgbClr val="2A2114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3" name="Text 18"/>
          <p:cNvSpPr/>
          <p:nvPr/>
        </p:nvSpPr>
        <p:spPr>
          <a:xfrm>
            <a:off x="640080" y="5486400"/>
            <a:ext cx="109087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一句话:一个会动手的助理,只和它的「运维设置」一样安全。</a:t>
            </a:r>
            <a:endParaRPr lang="en-US" sz="1400" dirty="0"/>
          </a:p>
        </p:txBody>
      </p:sp>
      <p:sp>
        <p:nvSpPr>
          <p:cNvPr id="24" name="Text 19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25" name="Text 20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11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LESSON 3 · 课堂实操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第 3 课 · 课堂实操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10908792" cy="1828800"/>
          </a:xfrm>
          <a:prstGeom prst="roundRect">
            <a:avLst>
              <a:gd name="adj" fmla="val 50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05840" y="2423160"/>
            <a:ext cx="640080" cy="640080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5860" y="2583180"/>
            <a:ext cx="320040" cy="32004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828800" y="2286000"/>
            <a:ext cx="944575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现场动手(50 分钟)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1828800" y="2788920"/>
            <a:ext cx="237744" cy="237744"/>
          </a:xfrm>
          <a:prstGeom prst="ellipse">
            <a:avLst/>
          </a:prstGeom>
          <a:solidFill>
            <a:srgbClr val="22222B"/>
          </a:solidFill>
          <a:ln/>
        </p:spPr>
      </p:sp>
      <p:sp>
        <p:nvSpPr>
          <p:cNvPr id="9" name="Text 6"/>
          <p:cNvSpPr/>
          <p:nvPr/>
        </p:nvSpPr>
        <p:spPr>
          <a:xfrm>
            <a:off x="1828800" y="277977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8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780" dirty="0"/>
          </a:p>
        </p:txBody>
      </p:sp>
      <p:sp>
        <p:nvSpPr>
          <p:cNvPr id="10" name="Text 7"/>
          <p:cNvSpPr/>
          <p:nvPr/>
        </p:nvSpPr>
        <p:spPr>
          <a:xfrm>
            <a:off x="2212848" y="2752344"/>
            <a:ext cx="89885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写自己的 SOUL.md:身份、沟通风格、至少一条边界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1828800" y="3081528"/>
            <a:ext cx="237744" cy="237744"/>
          </a:xfrm>
          <a:prstGeom prst="ellipse">
            <a:avLst/>
          </a:prstGeom>
          <a:solidFill>
            <a:srgbClr val="22222B"/>
          </a:solidFill>
          <a:ln/>
        </p:spPr>
      </p:sp>
      <p:sp>
        <p:nvSpPr>
          <p:cNvPr id="12" name="Text 9"/>
          <p:cNvSpPr/>
          <p:nvPr/>
        </p:nvSpPr>
        <p:spPr>
          <a:xfrm>
            <a:off x="1828800" y="3072384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8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780" dirty="0"/>
          </a:p>
        </p:txBody>
      </p:sp>
      <p:sp>
        <p:nvSpPr>
          <p:cNvPr id="13" name="Text 10"/>
          <p:cNvSpPr/>
          <p:nvPr/>
        </p:nvSpPr>
        <p:spPr>
          <a:xfrm>
            <a:off x="2212848" y="3044952"/>
            <a:ext cx="89885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写自己的 USER.md:公司、称呼、工作偏好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1828800" y="3374136"/>
            <a:ext cx="237744" cy="237744"/>
          </a:xfrm>
          <a:prstGeom prst="ellipse">
            <a:avLst/>
          </a:prstGeom>
          <a:solidFill>
            <a:srgbClr val="22222B"/>
          </a:solidFill>
          <a:ln/>
        </p:spPr>
      </p:sp>
      <p:sp>
        <p:nvSpPr>
          <p:cNvPr id="15" name="Text 12"/>
          <p:cNvSpPr/>
          <p:nvPr/>
        </p:nvSpPr>
        <p:spPr>
          <a:xfrm>
            <a:off x="1828800" y="3364992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8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780" dirty="0"/>
          </a:p>
        </p:txBody>
      </p:sp>
      <p:sp>
        <p:nvSpPr>
          <p:cNvPr id="16" name="Text 13"/>
          <p:cNvSpPr/>
          <p:nvPr/>
        </p:nvSpPr>
        <p:spPr>
          <a:xfrm>
            <a:off x="2212848" y="3337560"/>
            <a:ext cx="89885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配置 1 个「晨间简报」心跳任务(记得设时区)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1828800" y="3666744"/>
            <a:ext cx="237744" cy="237744"/>
          </a:xfrm>
          <a:prstGeom prst="ellipse">
            <a:avLst/>
          </a:prstGeom>
          <a:solidFill>
            <a:srgbClr val="22222B"/>
          </a:solidFill>
          <a:ln/>
        </p:spPr>
      </p:sp>
      <p:sp>
        <p:nvSpPr>
          <p:cNvPr id="18" name="Text 15"/>
          <p:cNvSpPr/>
          <p:nvPr/>
        </p:nvSpPr>
        <p:spPr>
          <a:xfrm>
            <a:off x="1828800" y="3657600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8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780" dirty="0"/>
          </a:p>
        </p:txBody>
      </p:sp>
      <p:sp>
        <p:nvSpPr>
          <p:cNvPr id="19" name="Text 16"/>
          <p:cNvSpPr/>
          <p:nvPr/>
        </p:nvSpPr>
        <p:spPr>
          <a:xfrm>
            <a:off x="2212848" y="3630168"/>
            <a:ext cx="89885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手动触发 / 等它触发,验证效果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640080" y="4069080"/>
            <a:ext cx="5317236" cy="1280160"/>
          </a:xfrm>
          <a:prstGeom prst="roundRect">
            <a:avLst>
              <a:gd name="adj" fmla="val 7143"/>
            </a:avLst>
          </a:prstGeom>
          <a:solidFill>
            <a:srgbClr val="13261A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4069080"/>
            <a:ext cx="5317236" cy="1280160"/>
          </a:xfrm>
          <a:prstGeom prst="roundRect">
            <a:avLst>
              <a:gd name="adj" fmla="val 7143"/>
            </a:avLst>
          </a:prstGeom>
          <a:ln w="12700">
            <a:solidFill>
              <a:srgbClr val="3FB36B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932688" y="4315968"/>
            <a:ext cx="502920" cy="502920"/>
          </a:xfrm>
          <a:prstGeom prst="ellipse">
            <a:avLst/>
          </a:prstGeom>
          <a:solidFill>
            <a:srgbClr val="3FB36B"/>
          </a:solidFill>
          <a:ln/>
        </p:spPr>
      </p:sp>
      <p:pic>
        <p:nvPicPr>
          <p:cNvPr id="2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18" y="4441698"/>
            <a:ext cx="251460" cy="251460"/>
          </a:xfrm>
          <a:prstGeom prst="rect">
            <a:avLst/>
          </a:prstGeom>
        </p:spPr>
      </p:pic>
      <p:sp>
        <p:nvSpPr>
          <p:cNvPr id="24" name="Text 20"/>
          <p:cNvSpPr/>
          <p:nvPr/>
        </p:nvSpPr>
        <p:spPr>
          <a:xfrm>
            <a:off x="1600200" y="420624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5FD389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检查点</a:t>
            </a:r>
            <a:endParaRPr lang="en-US" sz="1500" dirty="0"/>
          </a:p>
        </p:txBody>
      </p:sp>
      <p:sp>
        <p:nvSpPr>
          <p:cNvPr id="25" name="Text 21"/>
          <p:cNvSpPr/>
          <p:nvPr/>
        </p:nvSpPr>
        <p:spPr>
          <a:xfrm>
            <a:off x="932688" y="4663440"/>
            <a:ext cx="472287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第二天早上(或手动触发后),你收到了助理发来的「晨间简报」。</a:t>
            </a:r>
            <a:endParaRPr lang="en-US" sz="1300" dirty="0"/>
          </a:p>
        </p:txBody>
      </p:sp>
      <p:sp>
        <p:nvSpPr>
          <p:cNvPr id="26" name="Shape 22"/>
          <p:cNvSpPr/>
          <p:nvPr/>
        </p:nvSpPr>
        <p:spPr>
          <a:xfrm>
            <a:off x="6231636" y="4069080"/>
            <a:ext cx="5317236" cy="1280160"/>
          </a:xfrm>
          <a:prstGeom prst="roundRect">
            <a:avLst>
              <a:gd name="adj" fmla="val 7143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7" name="Shape 23"/>
          <p:cNvSpPr/>
          <p:nvPr/>
        </p:nvSpPr>
        <p:spPr>
          <a:xfrm>
            <a:off x="6524244" y="4315968"/>
            <a:ext cx="502920" cy="502920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974" y="4441698"/>
            <a:ext cx="251460" cy="251460"/>
          </a:xfrm>
          <a:prstGeom prst="rect">
            <a:avLst/>
          </a:prstGeom>
        </p:spPr>
      </p:pic>
      <p:sp>
        <p:nvSpPr>
          <p:cNvPr id="29" name="Text 24"/>
          <p:cNvSpPr/>
          <p:nvPr/>
        </p:nvSpPr>
        <p:spPr>
          <a:xfrm>
            <a:off x="7191756" y="420624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课后作业</a:t>
            </a:r>
            <a:endParaRPr lang="en-US" sz="1500" dirty="0"/>
          </a:p>
        </p:txBody>
      </p:sp>
      <p:sp>
        <p:nvSpPr>
          <p:cNvPr id="30" name="Text 25"/>
          <p:cNvSpPr/>
          <p:nvPr/>
        </p:nvSpPr>
        <p:spPr>
          <a:xfrm>
            <a:off x="6524244" y="4663440"/>
            <a:ext cx="472287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800"/>
              </a:lnSpc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把第 1 课列的 5 件重复事,挑 1 件,写成一个能跑的心跳任务。</a:t>
            </a:r>
            <a:endParaRPr lang="en-US" sz="1300" dirty="0"/>
          </a:p>
        </p:txBody>
      </p:sp>
      <p:sp>
        <p:nvSpPr>
          <p:cNvPr id="31" name="Text 26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32" name="Text 27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</a:t>
            </a:r>
            <a:endParaRPr lang="en-US" sz="1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869680" y="1280160"/>
            <a:ext cx="2926080" cy="2926080"/>
          </a:xfrm>
          <a:prstGeom prst="ellipse">
            <a:avLst/>
          </a:prstGeom>
          <a:solidFill>
            <a:srgbClr val="191920"/>
          </a:solidFill>
          <a:ln w="12700">
            <a:solidFill>
              <a:srgbClr val="33333E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8360" y="2148840"/>
            <a:ext cx="118872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8288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30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第 4 课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594360" y="2148840"/>
            <a:ext cx="329184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0" b="1" dirty="0">
                <a:solidFill>
                  <a:srgbClr val="2222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5000" dirty="0"/>
          </a:p>
        </p:txBody>
      </p:sp>
      <p:sp>
        <p:nvSpPr>
          <p:cNvPr id="6" name="Text 3"/>
          <p:cNvSpPr/>
          <p:nvPr/>
        </p:nvSpPr>
        <p:spPr>
          <a:xfrm>
            <a:off x="3108960" y="2743200"/>
            <a:ext cx="60350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b="1" dirty="0">
                <a:solidFill>
                  <a:srgbClr val="F6F6F3"/>
                </a:solidFill>
                <a:latin typeface="Noto Serif CJK SC" pitchFamily="34" charset="0"/>
                <a:ea typeface="Noto Serif CJK SC" pitchFamily="34" charset="-122"/>
                <a:cs typeface="Noto Serif CJK SC" pitchFamily="34" charset="-120"/>
              </a:rPr>
              <a:t>一人公司的「AI 员工天团」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40080" y="4572000"/>
            <a:ext cx="6400800" cy="0"/>
          </a:xfrm>
          <a:prstGeom prst="line">
            <a:avLst/>
          </a:prstGeom>
          <a:noFill/>
          <a:ln w="25400">
            <a:solidFill>
              <a:srgbClr val="F5A62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0080" y="4754880"/>
            <a:ext cx="80467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6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把单个助理,组合成覆盖各职能的工作流;</a:t>
            </a:r>
            <a:endParaRPr lang="en-US" sz="1600" dirty="0"/>
          </a:p>
          <a:p>
            <a:pPr algn="l" indent="0" marL="0">
              <a:lnSpc>
                <a:spcPts val="2400"/>
              </a:lnSpc>
              <a:buNone/>
            </a:pPr>
            <a:r>
              <a:rPr lang="en-US" sz="16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再把省下来的时间,变成实实在在的收入。</a:t>
            </a:r>
            <a:endParaRPr lang="en-US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STACK · 一人公司全栈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一人公司全栈:每个职能,配一个「AI 员工」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103120"/>
            <a:ext cx="3453384" cy="1325880"/>
          </a:xfrm>
          <a:prstGeom prst="roundRect">
            <a:avLst>
              <a:gd name="adj" fmla="val 689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932688" y="2377440"/>
            <a:ext cx="530352" cy="530352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5276" y="2510028"/>
            <a:ext cx="265176" cy="26517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00200" y="2359152"/>
            <a:ext cx="23561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内容创作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932688" y="2926080"/>
            <a:ext cx="29047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写稿 / 改稿 / 配图:助理 + 生成工具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4367784" y="2103120"/>
            <a:ext cx="3453384" cy="1325880"/>
          </a:xfrm>
          <a:prstGeom prst="roundRect">
            <a:avLst>
              <a:gd name="adj" fmla="val 689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660392" y="2377440"/>
            <a:ext cx="530352" cy="530352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980" y="2510028"/>
            <a:ext cx="265176" cy="26517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327904" y="2359152"/>
            <a:ext cx="23561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客户支持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4660392" y="2926080"/>
            <a:ext cx="29047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邮件分诊 / FAQ / 起草回复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8095488" y="2103120"/>
            <a:ext cx="3453384" cy="1325880"/>
          </a:xfrm>
          <a:prstGeom prst="roundRect">
            <a:avLst>
              <a:gd name="adj" fmla="val 689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8388096" y="2377440"/>
            <a:ext cx="530352" cy="530352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684" y="2510028"/>
            <a:ext cx="265176" cy="265176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055608" y="2359152"/>
            <a:ext cx="23561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销售 / CRM</a:t>
            </a:r>
            <a:endParaRPr lang="en-US" sz="1500" dirty="0"/>
          </a:p>
        </p:txBody>
      </p:sp>
      <p:sp>
        <p:nvSpPr>
          <p:cNvPr id="18" name="Text 13"/>
          <p:cNvSpPr/>
          <p:nvPr/>
        </p:nvSpPr>
        <p:spPr>
          <a:xfrm>
            <a:off x="8388096" y="2926080"/>
            <a:ext cx="29047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跟进、整理纪要、更新客户记录</a:t>
            </a: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640080" y="3657600"/>
            <a:ext cx="3453384" cy="1325880"/>
          </a:xfrm>
          <a:prstGeom prst="roundRect">
            <a:avLst>
              <a:gd name="adj" fmla="val 689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932688" y="3931920"/>
            <a:ext cx="530352" cy="530352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76" y="4064508"/>
            <a:ext cx="265176" cy="265176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600200" y="3913632"/>
            <a:ext cx="23561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运营 / 调度</a:t>
            </a:r>
            <a:endParaRPr lang="en-US" sz="1500" dirty="0"/>
          </a:p>
        </p:txBody>
      </p:sp>
      <p:sp>
        <p:nvSpPr>
          <p:cNvPr id="23" name="Text 17"/>
          <p:cNvSpPr/>
          <p:nvPr/>
        </p:nvSpPr>
        <p:spPr>
          <a:xfrm>
            <a:off x="932688" y="4480560"/>
            <a:ext cx="29047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早报、提醒、各类定时任务</a:t>
            </a:r>
            <a:endParaRPr lang="en-US" sz="1200" dirty="0"/>
          </a:p>
        </p:txBody>
      </p:sp>
      <p:sp>
        <p:nvSpPr>
          <p:cNvPr id="24" name="Shape 18"/>
          <p:cNvSpPr/>
          <p:nvPr/>
        </p:nvSpPr>
        <p:spPr>
          <a:xfrm>
            <a:off x="4367784" y="3657600"/>
            <a:ext cx="3453384" cy="1325880"/>
          </a:xfrm>
          <a:prstGeom prst="roundRect">
            <a:avLst>
              <a:gd name="adj" fmla="val 689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5" name="Shape 19"/>
          <p:cNvSpPr/>
          <p:nvPr/>
        </p:nvSpPr>
        <p:spPr>
          <a:xfrm>
            <a:off x="4660392" y="3931920"/>
            <a:ext cx="530352" cy="530352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980" y="4064508"/>
            <a:ext cx="265176" cy="265176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5327904" y="3913632"/>
            <a:ext cx="23561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财务 / 记账</a:t>
            </a:r>
            <a:endParaRPr lang="en-US" sz="1500" dirty="0"/>
          </a:p>
        </p:txBody>
      </p:sp>
      <p:sp>
        <p:nvSpPr>
          <p:cNvPr id="28" name="Text 21"/>
          <p:cNvSpPr/>
          <p:nvPr/>
        </p:nvSpPr>
        <p:spPr>
          <a:xfrm>
            <a:off x="4660392" y="4480560"/>
            <a:ext cx="29047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整理票据、对账与付款提醒</a:t>
            </a:r>
            <a:endParaRPr lang="en-US" sz="1200" dirty="0"/>
          </a:p>
        </p:txBody>
      </p:sp>
      <p:sp>
        <p:nvSpPr>
          <p:cNvPr id="29" name="Shape 22"/>
          <p:cNvSpPr/>
          <p:nvPr/>
        </p:nvSpPr>
        <p:spPr>
          <a:xfrm>
            <a:off x="8095488" y="3657600"/>
            <a:ext cx="3453384" cy="1325880"/>
          </a:xfrm>
          <a:prstGeom prst="roundRect">
            <a:avLst>
              <a:gd name="adj" fmla="val 689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30" name="Shape 23"/>
          <p:cNvSpPr/>
          <p:nvPr/>
        </p:nvSpPr>
        <p:spPr>
          <a:xfrm>
            <a:off x="8388096" y="3931920"/>
            <a:ext cx="530352" cy="530352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3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0684" y="4064508"/>
            <a:ext cx="265176" cy="265176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9055608" y="3913632"/>
            <a:ext cx="23561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研发 / 产品</a:t>
            </a:r>
            <a:endParaRPr lang="en-US" sz="1500" dirty="0"/>
          </a:p>
        </p:txBody>
      </p:sp>
      <p:sp>
        <p:nvSpPr>
          <p:cNvPr id="33" name="Text 25"/>
          <p:cNvSpPr/>
          <p:nvPr/>
        </p:nvSpPr>
        <p:spPr>
          <a:xfrm>
            <a:off x="8388096" y="4480560"/>
            <a:ext cx="290474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600"/>
              </a:lnSpc>
              <a:buNone/>
            </a:pPr>
            <a:r>
              <a:rPr lang="en-US" sz="12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Claude Code 写代码、改 bug、开 PR</a:t>
            </a:r>
            <a:endParaRPr lang="en-US" sz="1200" dirty="0"/>
          </a:p>
        </p:txBody>
      </p:sp>
      <p:sp>
        <p:nvSpPr>
          <p:cNvPr id="34" name="Shape 26"/>
          <p:cNvSpPr/>
          <p:nvPr/>
        </p:nvSpPr>
        <p:spPr>
          <a:xfrm>
            <a:off x="640080" y="5486400"/>
            <a:ext cx="10908792" cy="457200"/>
          </a:xfrm>
          <a:prstGeom prst="roundRect">
            <a:avLst>
              <a:gd name="adj" fmla="val 16000"/>
            </a:avLst>
          </a:prstGeom>
          <a:solidFill>
            <a:srgbClr val="2A2114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35" name="Text 27"/>
          <p:cNvSpPr/>
          <p:nvPr/>
        </p:nvSpPr>
        <p:spPr>
          <a:xfrm>
            <a:off x="640080" y="5486400"/>
            <a:ext cx="109087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典型的一人 AI 栈,约 $300–500 / 月 —— 替代过去 $80k–120k / 月 的团队。</a:t>
            </a:r>
            <a:endParaRPr lang="en-US" sz="1400" dirty="0"/>
          </a:p>
        </p:txBody>
      </p:sp>
      <p:sp>
        <p:nvSpPr>
          <p:cNvPr id="36" name="Text 28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37" name="Text 29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</a:t>
            </a:r>
            <a:endParaRPr lang="en-US" sz="11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PLAYBOOKS · 今天就能抄走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今天就能抄走的 3 条工作流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103120"/>
            <a:ext cx="3453384" cy="3566160"/>
          </a:xfrm>
          <a:prstGeom prst="roundRect">
            <a:avLst>
              <a:gd name="adj" fmla="val 2648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932688" y="2395728"/>
            <a:ext cx="512064" cy="512064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6" name="Text 4"/>
          <p:cNvSpPr/>
          <p:nvPr/>
        </p:nvSpPr>
        <p:spPr>
          <a:xfrm>
            <a:off x="932688" y="2386584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8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80" dirty="0"/>
          </a:p>
        </p:txBody>
      </p:sp>
      <p:sp>
        <p:nvSpPr>
          <p:cNvPr id="7" name="Shape 5"/>
          <p:cNvSpPr/>
          <p:nvPr/>
        </p:nvSpPr>
        <p:spPr>
          <a:xfrm>
            <a:off x="3252216" y="2414016"/>
            <a:ext cx="493776" cy="493776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5660" y="2537460"/>
            <a:ext cx="246888" cy="24688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932688" y="3108960"/>
            <a:ext cx="29047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客户邮件分诊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932688" y="3657600"/>
            <a:ext cx="2868168" cy="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969264" y="3959352"/>
            <a:ext cx="109728" cy="109728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12" name="Text 9"/>
          <p:cNvSpPr/>
          <p:nvPr/>
        </p:nvSpPr>
        <p:spPr>
          <a:xfrm>
            <a:off x="1207008" y="3840480"/>
            <a:ext cx="26304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把要读的邮件,转到助理专用邮箱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969264" y="4526280"/>
            <a:ext cx="109728" cy="109728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14" name="Text 11"/>
          <p:cNvSpPr/>
          <p:nvPr/>
        </p:nvSpPr>
        <p:spPr>
          <a:xfrm>
            <a:off x="1207008" y="4407408"/>
            <a:ext cx="26304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它每天分类 + 起草回复</a:t>
            </a:r>
            <a:endParaRPr lang="en-US" sz="1250" dirty="0"/>
          </a:p>
        </p:txBody>
      </p:sp>
      <p:sp>
        <p:nvSpPr>
          <p:cNvPr id="15" name="Shape 12"/>
          <p:cNvSpPr/>
          <p:nvPr/>
        </p:nvSpPr>
        <p:spPr>
          <a:xfrm>
            <a:off x="969264" y="5093208"/>
            <a:ext cx="109728" cy="109728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16" name="Text 13"/>
          <p:cNvSpPr/>
          <p:nvPr/>
        </p:nvSpPr>
        <p:spPr>
          <a:xfrm>
            <a:off x="1207008" y="4974336"/>
            <a:ext cx="26304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你只需一键确认 / 微调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4367784" y="2103120"/>
            <a:ext cx="3453384" cy="3566160"/>
          </a:xfrm>
          <a:prstGeom prst="roundRect">
            <a:avLst>
              <a:gd name="adj" fmla="val 2648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4660392" y="2395728"/>
            <a:ext cx="512064" cy="512064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19" name="Text 16"/>
          <p:cNvSpPr/>
          <p:nvPr/>
        </p:nvSpPr>
        <p:spPr>
          <a:xfrm>
            <a:off x="4660392" y="2386584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8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80" dirty="0"/>
          </a:p>
        </p:txBody>
      </p:sp>
      <p:sp>
        <p:nvSpPr>
          <p:cNvPr id="20" name="Shape 17"/>
          <p:cNvSpPr/>
          <p:nvPr/>
        </p:nvSpPr>
        <p:spPr>
          <a:xfrm>
            <a:off x="6979920" y="2414016"/>
            <a:ext cx="493776" cy="493776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2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64" y="2537460"/>
            <a:ext cx="246888" cy="246888"/>
          </a:xfrm>
          <a:prstGeom prst="rect">
            <a:avLst/>
          </a:prstGeom>
        </p:spPr>
      </p:pic>
      <p:sp>
        <p:nvSpPr>
          <p:cNvPr id="22" name="Text 18"/>
          <p:cNvSpPr/>
          <p:nvPr/>
        </p:nvSpPr>
        <p:spPr>
          <a:xfrm>
            <a:off x="4660392" y="3108960"/>
            <a:ext cx="29047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内容生产线</a:t>
            </a:r>
            <a:endParaRPr lang="en-US" sz="1600" dirty="0"/>
          </a:p>
        </p:txBody>
      </p:sp>
      <p:sp>
        <p:nvSpPr>
          <p:cNvPr id="23" name="Shape 19"/>
          <p:cNvSpPr/>
          <p:nvPr/>
        </p:nvSpPr>
        <p:spPr>
          <a:xfrm>
            <a:off x="4660392" y="3657600"/>
            <a:ext cx="2868168" cy="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24" name="Shape 20"/>
          <p:cNvSpPr/>
          <p:nvPr/>
        </p:nvSpPr>
        <p:spPr>
          <a:xfrm>
            <a:off x="4696968" y="3959352"/>
            <a:ext cx="109728" cy="109728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25" name="Text 21"/>
          <p:cNvSpPr/>
          <p:nvPr/>
        </p:nvSpPr>
        <p:spPr>
          <a:xfrm>
            <a:off x="4934712" y="3840480"/>
            <a:ext cx="26304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选题:它先做调研</a:t>
            </a:r>
            <a:endParaRPr lang="en-US" sz="1250" dirty="0"/>
          </a:p>
        </p:txBody>
      </p:sp>
      <p:sp>
        <p:nvSpPr>
          <p:cNvPr id="26" name="Shape 22"/>
          <p:cNvSpPr/>
          <p:nvPr/>
        </p:nvSpPr>
        <p:spPr>
          <a:xfrm>
            <a:off x="4696968" y="4526280"/>
            <a:ext cx="109728" cy="109728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27" name="Text 23"/>
          <p:cNvSpPr/>
          <p:nvPr/>
        </p:nvSpPr>
        <p:spPr>
          <a:xfrm>
            <a:off x="4934712" y="4407408"/>
            <a:ext cx="26304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生成初稿 → 你定调</a:t>
            </a:r>
            <a:endParaRPr lang="en-US" sz="1250" dirty="0"/>
          </a:p>
        </p:txBody>
      </p:sp>
      <p:sp>
        <p:nvSpPr>
          <p:cNvPr id="28" name="Shape 24"/>
          <p:cNvSpPr/>
          <p:nvPr/>
        </p:nvSpPr>
        <p:spPr>
          <a:xfrm>
            <a:off x="4696968" y="5093208"/>
            <a:ext cx="109728" cy="109728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29" name="Text 25"/>
          <p:cNvSpPr/>
          <p:nvPr/>
        </p:nvSpPr>
        <p:spPr>
          <a:xfrm>
            <a:off x="4934712" y="4974336"/>
            <a:ext cx="26304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配图 + 排期 → 发布</a:t>
            </a:r>
            <a:endParaRPr lang="en-US" sz="1250" dirty="0"/>
          </a:p>
        </p:txBody>
      </p:sp>
      <p:sp>
        <p:nvSpPr>
          <p:cNvPr id="30" name="Shape 26"/>
          <p:cNvSpPr/>
          <p:nvPr/>
        </p:nvSpPr>
        <p:spPr>
          <a:xfrm>
            <a:off x="8095488" y="2103120"/>
            <a:ext cx="3453384" cy="3566160"/>
          </a:xfrm>
          <a:prstGeom prst="roundRect">
            <a:avLst>
              <a:gd name="adj" fmla="val 2648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31" name="Shape 27"/>
          <p:cNvSpPr/>
          <p:nvPr/>
        </p:nvSpPr>
        <p:spPr>
          <a:xfrm>
            <a:off x="8388096" y="2395728"/>
            <a:ext cx="512064" cy="512064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32" name="Text 28"/>
          <p:cNvSpPr/>
          <p:nvPr/>
        </p:nvSpPr>
        <p:spPr>
          <a:xfrm>
            <a:off x="8388096" y="2386584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8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80" dirty="0"/>
          </a:p>
        </p:txBody>
      </p:sp>
      <p:sp>
        <p:nvSpPr>
          <p:cNvPr id="33" name="Shape 29"/>
          <p:cNvSpPr/>
          <p:nvPr/>
        </p:nvSpPr>
        <p:spPr>
          <a:xfrm>
            <a:off x="10707624" y="2414016"/>
            <a:ext cx="493776" cy="493776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3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068" y="2537460"/>
            <a:ext cx="246888" cy="246888"/>
          </a:xfrm>
          <a:prstGeom prst="rect">
            <a:avLst/>
          </a:prstGeom>
        </p:spPr>
      </p:pic>
      <p:sp>
        <p:nvSpPr>
          <p:cNvPr id="35" name="Text 30"/>
          <p:cNvSpPr/>
          <p:nvPr/>
        </p:nvSpPr>
        <p:spPr>
          <a:xfrm>
            <a:off x="8388096" y="3108960"/>
            <a:ext cx="29047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每日运营简报</a:t>
            </a:r>
            <a:endParaRPr lang="en-US" sz="1600" dirty="0"/>
          </a:p>
        </p:txBody>
      </p:sp>
      <p:sp>
        <p:nvSpPr>
          <p:cNvPr id="36" name="Shape 31"/>
          <p:cNvSpPr/>
          <p:nvPr/>
        </p:nvSpPr>
        <p:spPr>
          <a:xfrm>
            <a:off x="8388096" y="3657600"/>
            <a:ext cx="2868168" cy="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37" name="Shape 32"/>
          <p:cNvSpPr/>
          <p:nvPr/>
        </p:nvSpPr>
        <p:spPr>
          <a:xfrm>
            <a:off x="8424672" y="3959352"/>
            <a:ext cx="109728" cy="109728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38" name="Text 33"/>
          <p:cNvSpPr/>
          <p:nvPr/>
        </p:nvSpPr>
        <p:spPr>
          <a:xfrm>
            <a:off x="8662416" y="3840480"/>
            <a:ext cx="26304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心跳每天聚合邮件/日程/工单</a:t>
            </a:r>
            <a:endParaRPr lang="en-US" sz="1250" dirty="0"/>
          </a:p>
        </p:txBody>
      </p:sp>
      <p:sp>
        <p:nvSpPr>
          <p:cNvPr id="39" name="Shape 34"/>
          <p:cNvSpPr/>
          <p:nvPr/>
        </p:nvSpPr>
        <p:spPr>
          <a:xfrm>
            <a:off x="8424672" y="4526280"/>
            <a:ext cx="109728" cy="109728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40" name="Text 35"/>
          <p:cNvSpPr/>
          <p:nvPr/>
        </p:nvSpPr>
        <p:spPr>
          <a:xfrm>
            <a:off x="8662416" y="4407408"/>
            <a:ext cx="26304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汇成「今天最重要的事」</a:t>
            </a:r>
            <a:endParaRPr lang="en-US" sz="1250" dirty="0"/>
          </a:p>
        </p:txBody>
      </p:sp>
      <p:sp>
        <p:nvSpPr>
          <p:cNvPr id="41" name="Shape 36"/>
          <p:cNvSpPr/>
          <p:nvPr/>
        </p:nvSpPr>
        <p:spPr>
          <a:xfrm>
            <a:off x="8424672" y="5093208"/>
            <a:ext cx="109728" cy="109728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42" name="Text 37"/>
          <p:cNvSpPr/>
          <p:nvPr/>
        </p:nvSpPr>
        <p:spPr>
          <a:xfrm>
            <a:off x="8662416" y="4974336"/>
            <a:ext cx="26304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一页推送到你手机</a:t>
            </a:r>
            <a:endParaRPr lang="en-US" sz="1250" dirty="0"/>
          </a:p>
        </p:txBody>
      </p:sp>
      <p:sp>
        <p:nvSpPr>
          <p:cNvPr id="43" name="Text 38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44" name="Text 39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OUTCOMES &amp; WHO IT'S FOR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学完你能做到 / 这门课适合谁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5672572" cy="3657600"/>
          </a:xfrm>
          <a:prstGeom prst="roundRect">
            <a:avLst>
              <a:gd name="adj" fmla="val 25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1005840" y="2350008"/>
            <a:ext cx="494105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学完，你能——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1024128" y="2926080"/>
            <a:ext cx="384048" cy="38404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" y="3022092"/>
            <a:ext cx="192024" cy="19202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54480" y="2880360"/>
            <a:ext cx="44381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独立判断:哪些活该交给 AI,哪些必须自己来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1024128" y="3584448"/>
            <a:ext cx="384048" cy="38404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" y="3680460"/>
            <a:ext cx="192024" cy="19202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54480" y="3538728"/>
            <a:ext cx="44381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在自己电脑上装好一个 7×24 的私人助理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1024128" y="4242816"/>
            <a:ext cx="384048" cy="38404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40" y="4338828"/>
            <a:ext cx="192024" cy="19202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554480" y="4197096"/>
            <a:ext cx="44381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写出自己的 SOUL.md / HEARTBEAT.md,让它懂你</a:t>
            </a:r>
            <a:endParaRPr lang="en-US" sz="1350" dirty="0"/>
          </a:p>
        </p:txBody>
      </p:sp>
      <p:sp>
        <p:nvSpPr>
          <p:cNvPr id="15" name="Shape 10"/>
          <p:cNvSpPr/>
          <p:nvPr/>
        </p:nvSpPr>
        <p:spPr>
          <a:xfrm>
            <a:off x="1024128" y="4901184"/>
            <a:ext cx="384048" cy="38404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40" y="4997196"/>
            <a:ext cx="192024" cy="192024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554480" y="4855464"/>
            <a:ext cx="443813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3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跑通 3 条真实工作流(早报 / 邮件分诊 / 内容线)</a:t>
            </a:r>
            <a:endParaRPr lang="en-US" sz="1350" dirty="0"/>
          </a:p>
        </p:txBody>
      </p:sp>
      <p:sp>
        <p:nvSpPr>
          <p:cNvPr id="18" name="Shape 12"/>
          <p:cNvSpPr/>
          <p:nvPr/>
        </p:nvSpPr>
        <p:spPr>
          <a:xfrm>
            <a:off x="6586972" y="2057400"/>
            <a:ext cx="4961900" cy="3657600"/>
          </a:xfrm>
          <a:prstGeom prst="roundRect">
            <a:avLst>
              <a:gd name="adj" fmla="val 2500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9" name="Text 13"/>
          <p:cNvSpPr/>
          <p:nvPr/>
        </p:nvSpPr>
        <p:spPr>
          <a:xfrm>
            <a:off x="6952732" y="2350008"/>
            <a:ext cx="42303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适合谁</a:t>
            </a:r>
            <a:endParaRPr lang="en-US" sz="1700" dirty="0"/>
          </a:p>
        </p:txBody>
      </p:sp>
      <p:sp>
        <p:nvSpPr>
          <p:cNvPr id="20" name="Text 14"/>
          <p:cNvSpPr/>
          <p:nvPr/>
        </p:nvSpPr>
        <p:spPr>
          <a:xfrm>
            <a:off x="6952732" y="2834640"/>
            <a:ext cx="42303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中小企业主 · 自由职业者</a:t>
            </a:r>
            <a:endParaRPr lang="en-US" sz="1400" dirty="0"/>
          </a:p>
          <a:p>
            <a:pPr algn="l"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想做副业的专业人士</a:t>
            </a:r>
            <a:endParaRPr lang="en-US" sz="1400" dirty="0"/>
          </a:p>
          <a:p>
            <a:pPr algn="l"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不需要会写代码</a:t>
            </a:r>
            <a:endParaRPr lang="en-US" sz="1400" dirty="0"/>
          </a:p>
        </p:txBody>
      </p:sp>
      <p:sp>
        <p:nvSpPr>
          <p:cNvPr id="21" name="Shape 15"/>
          <p:cNvSpPr/>
          <p:nvPr/>
        </p:nvSpPr>
        <p:spPr>
          <a:xfrm>
            <a:off x="6952732" y="4023360"/>
            <a:ext cx="4230380" cy="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22" name="Text 16"/>
          <p:cNvSpPr/>
          <p:nvPr/>
        </p:nvSpPr>
        <p:spPr>
          <a:xfrm>
            <a:off x="6952732" y="4160520"/>
            <a:ext cx="42303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开课前请准备</a:t>
            </a:r>
            <a:endParaRPr lang="en-US" sz="1500" dirty="0"/>
          </a:p>
        </p:txBody>
      </p:sp>
      <p:sp>
        <p:nvSpPr>
          <p:cNvPr id="23" name="Shape 17"/>
          <p:cNvSpPr/>
          <p:nvPr/>
        </p:nvSpPr>
        <p:spPr>
          <a:xfrm>
            <a:off x="6971020" y="4599432"/>
            <a:ext cx="310896" cy="310896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2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744" y="4677156"/>
            <a:ext cx="155448" cy="155448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7428220" y="4562856"/>
            <a:ext cx="37731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一台电脑(Mac / Windows / Linux)</a:t>
            </a:r>
            <a:endParaRPr lang="en-US" sz="1250" dirty="0"/>
          </a:p>
        </p:txBody>
      </p:sp>
      <p:sp>
        <p:nvSpPr>
          <p:cNvPr id="26" name="Shape 19"/>
          <p:cNvSpPr/>
          <p:nvPr/>
        </p:nvSpPr>
        <p:spPr>
          <a:xfrm>
            <a:off x="6971020" y="4983480"/>
            <a:ext cx="310896" cy="310896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2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744" y="5061204"/>
            <a:ext cx="155448" cy="155448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7428220" y="4946904"/>
            <a:ext cx="37731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一个聊天号:Telegram 或 微信</a:t>
            </a:r>
            <a:endParaRPr lang="en-US" sz="1250" dirty="0"/>
          </a:p>
        </p:txBody>
      </p:sp>
      <p:sp>
        <p:nvSpPr>
          <p:cNvPr id="29" name="Shape 21"/>
          <p:cNvSpPr/>
          <p:nvPr/>
        </p:nvSpPr>
        <p:spPr>
          <a:xfrm>
            <a:off x="6971020" y="5367528"/>
            <a:ext cx="310896" cy="310896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30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744" y="5445252"/>
            <a:ext cx="155448" cy="155448"/>
          </a:xfrm>
          <a:prstGeom prst="rect">
            <a:avLst/>
          </a:prstGeom>
        </p:spPr>
      </p:pic>
      <p:sp>
        <p:nvSpPr>
          <p:cNvPr id="31" name="Text 22"/>
          <p:cNvSpPr/>
          <p:nvPr/>
        </p:nvSpPr>
        <p:spPr>
          <a:xfrm>
            <a:off x="7428220" y="5330952"/>
            <a:ext cx="37731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Claude(或同类)的 API 额度</a:t>
            </a:r>
            <a:endParaRPr lang="en-US" sz="1250" dirty="0"/>
          </a:p>
        </p:txBody>
      </p:sp>
      <p:sp>
        <p:nvSpPr>
          <p:cNvPr id="32" name="Text 23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33" name="Text 24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1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· 多个分身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进阶:多个分身,各司其职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4799868" cy="3657600"/>
          </a:xfrm>
          <a:prstGeom prst="roundRect">
            <a:avLst>
              <a:gd name="adj" fmla="val 25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05840" y="2377440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572" y="2519172"/>
            <a:ext cx="283464" cy="283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2395728"/>
            <a:ext cx="351970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用不同 SOUL,跑多个 agent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1005840" y="3108960"/>
            <a:ext cx="4068348" cy="2468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000"/>
              </a:lnSpc>
              <a:buNone/>
            </a:pPr>
            <a:r>
              <a:rPr lang="en-US" sz="13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为工作和个人,各跑一个 agent,用不同的 SOUL.md。把不同频道 / 账号,路由给不同的分身。</a:t>
            </a:r>
            <a:endParaRPr lang="en-US" sz="1350" dirty="0"/>
          </a:p>
          <a:p>
            <a:pPr indent="0" marL="0">
              <a:lnSpc>
                <a:spcPts val="2000"/>
              </a:lnSpc>
              <a:buNone/>
            </a:pPr>
            <a:endParaRPr lang="en-US" sz="1350" dirty="0"/>
          </a:p>
          <a:p>
            <a:pPr indent="0" marL="0">
              <a:lnSpc>
                <a:spcPts val="2000"/>
              </a:lnSpc>
              <a:buNone/>
            </a:pPr>
            <a:r>
              <a:rPr lang="en-US" sz="13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一个心跳任务,可以触发一条链:</a:t>
            </a:r>
            <a:endParaRPr lang="en-US" sz="1350" dirty="0"/>
          </a:p>
          <a:p>
            <a:pPr indent="0" marL="0">
              <a:lnSpc>
                <a:spcPts val="2000"/>
              </a:lnSpc>
              <a:buNone/>
            </a:pPr>
            <a:r>
              <a:rPr lang="en-US" sz="13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「先跑邮件摘要技能,再触发周报模板」—— agent 会顺着走下去。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5759988" y="2057400"/>
            <a:ext cx="5788884" cy="3657600"/>
          </a:xfrm>
          <a:prstGeom prst="roundRect">
            <a:avLst>
              <a:gd name="adj" fmla="val 2000"/>
            </a:avLst>
          </a:prstGeom>
          <a:solidFill>
            <a:srgbClr val="0F0F12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7648590" y="2423160"/>
            <a:ext cx="2011680" cy="685800"/>
          </a:xfrm>
          <a:prstGeom prst="roundRect">
            <a:avLst>
              <a:gd name="adj" fmla="val 13333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7648590" y="2423160"/>
            <a:ext cx="2011680" cy="685800"/>
          </a:xfrm>
          <a:prstGeom prst="roundRect">
            <a:avLst>
              <a:gd name="adj" fmla="val 13333"/>
            </a:avLst>
          </a:prstGeom>
          <a:ln w="15875">
            <a:solidFill>
              <a:srgbClr val="F5A623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7813182" y="2569464"/>
            <a:ext cx="384048" cy="38404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194" y="2665476"/>
            <a:ext cx="192024" cy="19202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8242950" y="2423160"/>
            <a:ext cx="1371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6F6F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Gateway</a:t>
            </a:r>
            <a:endParaRPr lang="en-US" sz="1400" dirty="0"/>
          </a:p>
        </p:txBody>
      </p:sp>
      <p:sp>
        <p:nvSpPr>
          <p:cNvPr id="15" name="Shape 11"/>
          <p:cNvSpPr/>
          <p:nvPr/>
        </p:nvSpPr>
        <p:spPr>
          <a:xfrm>
            <a:off x="8654430" y="3108960"/>
            <a:ext cx="-1777228" cy="1097280"/>
          </a:xfrm>
          <a:prstGeom prst="line">
            <a:avLst/>
          </a:prstGeom>
          <a:noFill/>
          <a:ln w="12700">
            <a:solidFill>
              <a:srgbClr val="F5A623"/>
            </a:solidFill>
            <a:prstDash val="solid"/>
            <a:tailEnd type="triangle"/>
          </a:ln>
        </p:spPr>
      </p:sp>
      <p:sp>
        <p:nvSpPr>
          <p:cNvPr id="16" name="Shape 12"/>
          <p:cNvSpPr/>
          <p:nvPr/>
        </p:nvSpPr>
        <p:spPr>
          <a:xfrm>
            <a:off x="6125748" y="4206240"/>
            <a:ext cx="1502908" cy="1143000"/>
          </a:xfrm>
          <a:prstGeom prst="roundRect">
            <a:avLst>
              <a:gd name="adj" fmla="val 80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6630314" y="4352544"/>
            <a:ext cx="493776" cy="493776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758" y="4475988"/>
            <a:ext cx="246888" cy="246888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6125748" y="4846320"/>
            <a:ext cx="15029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工作分身</a:t>
            </a:r>
            <a:endParaRPr lang="en-US" sz="1250" dirty="0"/>
          </a:p>
        </p:txBody>
      </p:sp>
      <p:sp>
        <p:nvSpPr>
          <p:cNvPr id="20" name="Text 15"/>
          <p:cNvSpPr/>
          <p:nvPr/>
        </p:nvSpPr>
        <p:spPr>
          <a:xfrm>
            <a:off x="6125748" y="5102352"/>
            <a:ext cx="15029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客户/邮件/CRM</a:t>
            </a:r>
            <a:endParaRPr lang="en-US" sz="950" dirty="0"/>
          </a:p>
        </p:txBody>
      </p:sp>
      <p:sp>
        <p:nvSpPr>
          <p:cNvPr id="21" name="Shape 16"/>
          <p:cNvSpPr/>
          <p:nvPr/>
        </p:nvSpPr>
        <p:spPr>
          <a:xfrm>
            <a:off x="8654430" y="3108960"/>
            <a:ext cx="0" cy="1097280"/>
          </a:xfrm>
          <a:prstGeom prst="line">
            <a:avLst/>
          </a:prstGeom>
          <a:noFill/>
          <a:ln w="12700">
            <a:solidFill>
              <a:srgbClr val="F5A623"/>
            </a:solidFill>
            <a:prstDash val="solid"/>
            <a:tailEnd type="triangle"/>
          </a:ln>
        </p:spPr>
      </p:sp>
      <p:sp>
        <p:nvSpPr>
          <p:cNvPr id="22" name="Shape 17"/>
          <p:cNvSpPr/>
          <p:nvPr/>
        </p:nvSpPr>
        <p:spPr>
          <a:xfrm>
            <a:off x="7902976" y="4206240"/>
            <a:ext cx="1502908" cy="1143000"/>
          </a:xfrm>
          <a:prstGeom prst="roundRect">
            <a:avLst>
              <a:gd name="adj" fmla="val 80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3" name="Shape 18"/>
          <p:cNvSpPr/>
          <p:nvPr/>
        </p:nvSpPr>
        <p:spPr>
          <a:xfrm>
            <a:off x="8407542" y="4352544"/>
            <a:ext cx="493776" cy="493776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986" y="4475988"/>
            <a:ext cx="246888" cy="246888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7902976" y="4846320"/>
            <a:ext cx="15029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个人分身</a:t>
            </a:r>
            <a:endParaRPr lang="en-US" sz="1250" dirty="0"/>
          </a:p>
        </p:txBody>
      </p:sp>
      <p:sp>
        <p:nvSpPr>
          <p:cNvPr id="26" name="Text 20"/>
          <p:cNvSpPr/>
          <p:nvPr/>
        </p:nvSpPr>
        <p:spPr>
          <a:xfrm>
            <a:off x="7902976" y="5102352"/>
            <a:ext cx="15029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日程/提醒/生活</a:t>
            </a:r>
            <a:endParaRPr lang="en-US" sz="950" dirty="0"/>
          </a:p>
        </p:txBody>
      </p:sp>
      <p:sp>
        <p:nvSpPr>
          <p:cNvPr id="27" name="Shape 21"/>
          <p:cNvSpPr/>
          <p:nvPr/>
        </p:nvSpPr>
        <p:spPr>
          <a:xfrm>
            <a:off x="8654430" y="3108960"/>
            <a:ext cx="1777228" cy="1097280"/>
          </a:xfrm>
          <a:prstGeom prst="line">
            <a:avLst/>
          </a:prstGeom>
          <a:noFill/>
          <a:ln w="12700">
            <a:solidFill>
              <a:srgbClr val="F5A623"/>
            </a:solidFill>
            <a:prstDash val="solid"/>
            <a:tailEnd type="triangle"/>
          </a:ln>
        </p:spPr>
      </p:sp>
      <p:sp>
        <p:nvSpPr>
          <p:cNvPr id="28" name="Shape 22"/>
          <p:cNvSpPr/>
          <p:nvPr/>
        </p:nvSpPr>
        <p:spPr>
          <a:xfrm>
            <a:off x="9680204" y="4206240"/>
            <a:ext cx="1502908" cy="1143000"/>
          </a:xfrm>
          <a:prstGeom prst="roundRect">
            <a:avLst>
              <a:gd name="adj" fmla="val 80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9" name="Shape 23"/>
          <p:cNvSpPr/>
          <p:nvPr/>
        </p:nvSpPr>
        <p:spPr>
          <a:xfrm>
            <a:off x="10184770" y="4352544"/>
            <a:ext cx="493776" cy="493776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3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214" y="4475988"/>
            <a:ext cx="246888" cy="246888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9680204" y="4846320"/>
            <a:ext cx="15029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项目分身</a:t>
            </a:r>
            <a:endParaRPr lang="en-US" sz="1250" dirty="0"/>
          </a:p>
        </p:txBody>
      </p:sp>
      <p:sp>
        <p:nvSpPr>
          <p:cNvPr id="32" name="Text 25"/>
          <p:cNvSpPr/>
          <p:nvPr/>
        </p:nvSpPr>
        <p:spPr>
          <a:xfrm>
            <a:off x="9680204" y="5102352"/>
            <a:ext cx="150290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写代码/查资料</a:t>
            </a:r>
            <a:endParaRPr lang="en-US" sz="950" dirty="0"/>
          </a:p>
        </p:txBody>
      </p:sp>
      <p:sp>
        <p:nvSpPr>
          <p:cNvPr id="33" name="Text 26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34" name="Text 27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11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MONETIZE · 把时间变成钱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把「省下来的时间」,变成钱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240280"/>
            <a:ext cx="2418588" cy="2286000"/>
          </a:xfrm>
          <a:prstGeom prst="roundRect">
            <a:avLst>
              <a:gd name="adj" fmla="val 40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547622" y="2551176"/>
            <a:ext cx="603504" cy="603504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8498" y="2702052"/>
            <a:ext cx="301752" cy="30175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7240" y="3291840"/>
            <a:ext cx="214426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选窄定位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777240" y="3749040"/>
            <a:ext cx="214426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锁定一个人群的一个痛点</a:t>
            </a:r>
            <a:endParaRPr lang="en-US" sz="1150" dirty="0"/>
          </a:p>
        </p:txBody>
      </p:sp>
      <p:sp>
        <p:nvSpPr>
          <p:cNvPr id="9" name="Text 6"/>
          <p:cNvSpPr/>
          <p:nvPr/>
        </p:nvSpPr>
        <p:spPr>
          <a:xfrm>
            <a:off x="3095244" y="2240280"/>
            <a:ext cx="338328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600" dirty="0"/>
          </a:p>
        </p:txBody>
      </p:sp>
      <p:sp>
        <p:nvSpPr>
          <p:cNvPr id="10" name="Shape 7"/>
          <p:cNvSpPr/>
          <p:nvPr/>
        </p:nvSpPr>
        <p:spPr>
          <a:xfrm>
            <a:off x="3470148" y="2240280"/>
            <a:ext cx="2418588" cy="2286000"/>
          </a:xfrm>
          <a:prstGeom prst="roundRect">
            <a:avLst>
              <a:gd name="adj" fmla="val 4000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377690" y="2551176"/>
            <a:ext cx="603504" cy="603504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566" y="2702052"/>
            <a:ext cx="301752" cy="30175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607308" y="3291840"/>
            <a:ext cx="214426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助理放大产能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3607308" y="3749040"/>
            <a:ext cx="214426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把执行交给 AI 编排</a:t>
            </a:r>
            <a:endParaRPr lang="en-US" sz="1150" dirty="0"/>
          </a:p>
        </p:txBody>
      </p:sp>
      <p:sp>
        <p:nvSpPr>
          <p:cNvPr id="15" name="Text 11"/>
          <p:cNvSpPr/>
          <p:nvPr/>
        </p:nvSpPr>
        <p:spPr>
          <a:xfrm>
            <a:off x="5925312" y="2240280"/>
            <a:ext cx="338328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600" dirty="0"/>
          </a:p>
        </p:txBody>
      </p:sp>
      <p:sp>
        <p:nvSpPr>
          <p:cNvPr id="16" name="Shape 12"/>
          <p:cNvSpPr/>
          <p:nvPr/>
        </p:nvSpPr>
        <p:spPr>
          <a:xfrm>
            <a:off x="6300216" y="2240280"/>
            <a:ext cx="2418588" cy="2286000"/>
          </a:xfrm>
          <a:prstGeom prst="roundRect">
            <a:avLst>
              <a:gd name="adj" fmla="val 40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7207758" y="2551176"/>
            <a:ext cx="603504" cy="603504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634" y="2702052"/>
            <a:ext cx="301752" cy="301752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6437376" y="3291840"/>
            <a:ext cx="214426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更快更稳交付</a:t>
            </a:r>
            <a:endParaRPr lang="en-US" sz="1500" dirty="0"/>
          </a:p>
        </p:txBody>
      </p:sp>
      <p:sp>
        <p:nvSpPr>
          <p:cNvPr id="20" name="Text 15"/>
          <p:cNvSpPr/>
          <p:nvPr/>
        </p:nvSpPr>
        <p:spPr>
          <a:xfrm>
            <a:off x="6437376" y="3749040"/>
            <a:ext cx="214426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质量与速度同时拉满</a:t>
            </a:r>
            <a:endParaRPr lang="en-US" sz="1150" dirty="0"/>
          </a:p>
        </p:txBody>
      </p:sp>
      <p:sp>
        <p:nvSpPr>
          <p:cNvPr id="21" name="Text 16"/>
          <p:cNvSpPr/>
          <p:nvPr/>
        </p:nvSpPr>
        <p:spPr>
          <a:xfrm>
            <a:off x="8755380" y="2240280"/>
            <a:ext cx="338328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600" dirty="0"/>
          </a:p>
        </p:txBody>
      </p:sp>
      <p:sp>
        <p:nvSpPr>
          <p:cNvPr id="22" name="Shape 17"/>
          <p:cNvSpPr/>
          <p:nvPr/>
        </p:nvSpPr>
        <p:spPr>
          <a:xfrm>
            <a:off x="9130284" y="2240280"/>
            <a:ext cx="2418588" cy="2286000"/>
          </a:xfrm>
          <a:prstGeom prst="roundRect">
            <a:avLst>
              <a:gd name="adj" fmla="val 4000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3" name="Shape 18"/>
          <p:cNvSpPr/>
          <p:nvPr/>
        </p:nvSpPr>
        <p:spPr>
          <a:xfrm>
            <a:off x="10037826" y="2551176"/>
            <a:ext cx="603504" cy="603504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702" y="2702052"/>
            <a:ext cx="301752" cy="301752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9267444" y="3291840"/>
            <a:ext cx="214426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口碑 / 复购</a:t>
            </a:r>
            <a:endParaRPr lang="en-US" sz="1500" dirty="0"/>
          </a:p>
        </p:txBody>
      </p:sp>
      <p:sp>
        <p:nvSpPr>
          <p:cNvPr id="26" name="Text 20"/>
          <p:cNvSpPr/>
          <p:nvPr/>
        </p:nvSpPr>
        <p:spPr>
          <a:xfrm>
            <a:off x="9267444" y="3749040"/>
            <a:ext cx="214426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老客户带来新客户</a:t>
            </a:r>
            <a:endParaRPr lang="en-US" sz="1150" dirty="0"/>
          </a:p>
        </p:txBody>
      </p:sp>
      <p:sp>
        <p:nvSpPr>
          <p:cNvPr id="27" name="Text 21"/>
          <p:cNvSpPr/>
          <p:nvPr/>
        </p:nvSpPr>
        <p:spPr>
          <a:xfrm>
            <a:off x="640080" y="4709160"/>
            <a:ext cx="109087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5A62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↻  循环放大:接更多同类客户</a:t>
            </a:r>
            <a:endParaRPr lang="en-US" sz="1250" dirty="0"/>
          </a:p>
        </p:txBody>
      </p:sp>
      <p:sp>
        <p:nvSpPr>
          <p:cNvPr id="28" name="Shape 22"/>
          <p:cNvSpPr/>
          <p:nvPr/>
        </p:nvSpPr>
        <p:spPr>
          <a:xfrm>
            <a:off x="640080" y="5212080"/>
            <a:ext cx="10908792" cy="731520"/>
          </a:xfrm>
          <a:prstGeom prst="roundRect">
            <a:avLst>
              <a:gd name="adj" fmla="val 12500"/>
            </a:avLst>
          </a:prstGeom>
          <a:solidFill>
            <a:srgbClr val="2A2114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9" name="Shape 23"/>
          <p:cNvSpPr/>
          <p:nvPr/>
        </p:nvSpPr>
        <p:spPr>
          <a:xfrm>
            <a:off x="640080" y="5212080"/>
            <a:ext cx="10908792" cy="731520"/>
          </a:xfrm>
          <a:prstGeom prst="roundRect">
            <a:avLst>
              <a:gd name="adj" fmla="val 12500"/>
            </a:avLst>
          </a:prstGeom>
          <a:ln w="12700">
            <a:solidFill>
              <a:srgbClr val="F5A623"/>
            </a:solidFill>
            <a:prstDash val="solid"/>
          </a:ln>
        </p:spPr>
      </p:sp>
      <p:sp>
        <p:nvSpPr>
          <p:cNvPr id="30" name="Text 24"/>
          <p:cNvSpPr/>
          <p:nvPr/>
        </p:nvSpPr>
        <p:spPr>
          <a:xfrm>
            <a:off x="960120" y="5212080"/>
            <a:ext cx="1026871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5A62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核心心态:</a:t>
            </a:r>
            <a:pPr indent="0" marL="0">
              <a:buNone/>
            </a:pPr>
            <a:r>
              <a:rPr lang="en-US" sz="14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 省下的 1–4 小时 / 天,不是用来休息——而是用来做更多高价值交付,或服务更多客户。</a:t>
            </a:r>
            <a:endParaRPr lang="en-US" sz="1400" dirty="0"/>
          </a:p>
        </p:txBody>
      </p:sp>
      <p:sp>
        <p:nvSpPr>
          <p:cNvPr id="31" name="Text 25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32" name="Text 26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</a:t>
            </a:r>
            <a:endParaRPr lang="en-US" sz="11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90-DAY PLAN · 行动计划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你的 90 天行动计划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148840"/>
            <a:ext cx="3453384" cy="3200400"/>
          </a:xfrm>
          <a:prstGeom prst="roundRect">
            <a:avLst>
              <a:gd name="adj" fmla="val 285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932688" y="2441448"/>
            <a:ext cx="548640" cy="54864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6" name="Text 4"/>
          <p:cNvSpPr/>
          <p:nvPr/>
        </p:nvSpPr>
        <p:spPr>
          <a:xfrm>
            <a:off x="932688" y="2432304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600200" y="2423160"/>
            <a:ext cx="235610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第 1–2 周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600200" y="2715768"/>
            <a:ext cx="235610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打地基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932688" y="3337560"/>
            <a:ext cx="2868168" cy="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969264" y="3584448"/>
            <a:ext cx="292608" cy="292608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416" y="3657600"/>
            <a:ext cx="146304" cy="146304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371600" y="3538728"/>
            <a:ext cx="244754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装好助理 + 连频道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969264" y="4133088"/>
            <a:ext cx="292608" cy="292608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16" y="4206240"/>
            <a:ext cx="146304" cy="146304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371600" y="4087368"/>
            <a:ext cx="244754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写好 SOUL / USER</a:t>
            </a:r>
            <a:endParaRPr lang="en-US" sz="1250" dirty="0"/>
          </a:p>
        </p:txBody>
      </p:sp>
      <p:sp>
        <p:nvSpPr>
          <p:cNvPr id="16" name="Shape 12"/>
          <p:cNvSpPr/>
          <p:nvPr/>
        </p:nvSpPr>
        <p:spPr>
          <a:xfrm>
            <a:off x="969264" y="4681728"/>
            <a:ext cx="292608" cy="292608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6" y="4754880"/>
            <a:ext cx="146304" cy="146304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371600" y="4636008"/>
            <a:ext cx="244754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锁定你的一句话定位</a:t>
            </a:r>
            <a:endParaRPr lang="en-US" sz="1250" dirty="0"/>
          </a:p>
        </p:txBody>
      </p:sp>
      <p:sp>
        <p:nvSpPr>
          <p:cNvPr id="19" name="Shape 14"/>
          <p:cNvSpPr/>
          <p:nvPr/>
        </p:nvSpPr>
        <p:spPr>
          <a:xfrm>
            <a:off x="4367784" y="2148840"/>
            <a:ext cx="3453384" cy="3200400"/>
          </a:xfrm>
          <a:prstGeom prst="roundRect">
            <a:avLst>
              <a:gd name="adj" fmla="val 285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660392" y="2441448"/>
            <a:ext cx="548640" cy="54864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21" name="Text 16"/>
          <p:cNvSpPr/>
          <p:nvPr/>
        </p:nvSpPr>
        <p:spPr>
          <a:xfrm>
            <a:off x="4660392" y="2432304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800" dirty="0"/>
          </a:p>
        </p:txBody>
      </p:sp>
      <p:sp>
        <p:nvSpPr>
          <p:cNvPr id="22" name="Text 17"/>
          <p:cNvSpPr/>
          <p:nvPr/>
        </p:nvSpPr>
        <p:spPr>
          <a:xfrm>
            <a:off x="5327904" y="2423160"/>
            <a:ext cx="235610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第 3–6 周</a:t>
            </a:r>
            <a:endParaRPr lang="en-US" sz="1400" dirty="0"/>
          </a:p>
        </p:txBody>
      </p:sp>
      <p:sp>
        <p:nvSpPr>
          <p:cNvPr id="23" name="Text 18"/>
          <p:cNvSpPr/>
          <p:nvPr/>
        </p:nvSpPr>
        <p:spPr>
          <a:xfrm>
            <a:off x="5327904" y="2715768"/>
            <a:ext cx="235610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上线工作流</a:t>
            </a:r>
            <a:endParaRPr lang="en-US" sz="1600" dirty="0"/>
          </a:p>
        </p:txBody>
      </p:sp>
      <p:sp>
        <p:nvSpPr>
          <p:cNvPr id="24" name="Shape 19"/>
          <p:cNvSpPr/>
          <p:nvPr/>
        </p:nvSpPr>
        <p:spPr>
          <a:xfrm>
            <a:off x="4660392" y="3337560"/>
            <a:ext cx="2868168" cy="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25" name="Shape 20"/>
          <p:cNvSpPr/>
          <p:nvPr/>
        </p:nvSpPr>
        <p:spPr>
          <a:xfrm>
            <a:off x="4696968" y="3584448"/>
            <a:ext cx="292608" cy="292608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20" y="3657600"/>
            <a:ext cx="146304" cy="146304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5099304" y="3538728"/>
            <a:ext cx="244754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跑通 2–3 条心跳 / 流程</a:t>
            </a:r>
            <a:endParaRPr lang="en-US" sz="1250" dirty="0"/>
          </a:p>
        </p:txBody>
      </p:sp>
      <p:sp>
        <p:nvSpPr>
          <p:cNvPr id="28" name="Shape 22"/>
          <p:cNvSpPr/>
          <p:nvPr/>
        </p:nvSpPr>
        <p:spPr>
          <a:xfrm>
            <a:off x="4696968" y="4133088"/>
            <a:ext cx="292608" cy="292608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2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120" y="4206240"/>
            <a:ext cx="146304" cy="146304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5099304" y="4087368"/>
            <a:ext cx="244754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早报、邮件分诊、内容线</a:t>
            </a:r>
            <a:endParaRPr lang="en-US" sz="1250" dirty="0"/>
          </a:p>
        </p:txBody>
      </p:sp>
      <p:sp>
        <p:nvSpPr>
          <p:cNvPr id="31" name="Shape 24"/>
          <p:cNvSpPr/>
          <p:nvPr/>
        </p:nvSpPr>
        <p:spPr>
          <a:xfrm>
            <a:off x="4696968" y="4681728"/>
            <a:ext cx="292608" cy="292608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3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120" y="4754880"/>
            <a:ext cx="146304" cy="146304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5099304" y="4636008"/>
            <a:ext cx="244754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接 1–2 个真实客户</a:t>
            </a:r>
            <a:endParaRPr lang="en-US" sz="1250" dirty="0"/>
          </a:p>
        </p:txBody>
      </p:sp>
      <p:sp>
        <p:nvSpPr>
          <p:cNvPr id="34" name="Shape 26"/>
          <p:cNvSpPr/>
          <p:nvPr/>
        </p:nvSpPr>
        <p:spPr>
          <a:xfrm>
            <a:off x="8095488" y="2148840"/>
            <a:ext cx="3453384" cy="3200400"/>
          </a:xfrm>
          <a:prstGeom prst="roundRect">
            <a:avLst>
              <a:gd name="adj" fmla="val 2857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35" name="Shape 27"/>
          <p:cNvSpPr/>
          <p:nvPr/>
        </p:nvSpPr>
        <p:spPr>
          <a:xfrm>
            <a:off x="8388096" y="2441448"/>
            <a:ext cx="548640" cy="54864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36" name="Text 28"/>
          <p:cNvSpPr/>
          <p:nvPr/>
        </p:nvSpPr>
        <p:spPr>
          <a:xfrm>
            <a:off x="8388096" y="2432304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800" dirty="0"/>
          </a:p>
        </p:txBody>
      </p:sp>
      <p:sp>
        <p:nvSpPr>
          <p:cNvPr id="37" name="Text 29"/>
          <p:cNvSpPr/>
          <p:nvPr/>
        </p:nvSpPr>
        <p:spPr>
          <a:xfrm>
            <a:off x="9055608" y="2423160"/>
            <a:ext cx="235610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第 7–12 周</a:t>
            </a:r>
            <a:endParaRPr lang="en-US" sz="1400" dirty="0"/>
          </a:p>
        </p:txBody>
      </p:sp>
      <p:sp>
        <p:nvSpPr>
          <p:cNvPr id="38" name="Text 30"/>
          <p:cNvSpPr/>
          <p:nvPr/>
        </p:nvSpPr>
        <p:spPr>
          <a:xfrm>
            <a:off x="9055608" y="2715768"/>
            <a:ext cx="235610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标准化 &amp; 扩量</a:t>
            </a:r>
            <a:endParaRPr lang="en-US" sz="1600" dirty="0"/>
          </a:p>
        </p:txBody>
      </p:sp>
      <p:sp>
        <p:nvSpPr>
          <p:cNvPr id="39" name="Shape 31"/>
          <p:cNvSpPr/>
          <p:nvPr/>
        </p:nvSpPr>
        <p:spPr>
          <a:xfrm>
            <a:off x="8388096" y="3337560"/>
            <a:ext cx="2868168" cy="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40" name="Shape 32"/>
          <p:cNvSpPr/>
          <p:nvPr/>
        </p:nvSpPr>
        <p:spPr>
          <a:xfrm>
            <a:off x="8424672" y="3584448"/>
            <a:ext cx="292608" cy="292608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41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7824" y="3657600"/>
            <a:ext cx="146304" cy="146304"/>
          </a:xfrm>
          <a:prstGeom prst="rect">
            <a:avLst/>
          </a:prstGeom>
        </p:spPr>
      </p:pic>
      <p:sp>
        <p:nvSpPr>
          <p:cNvPr id="42" name="Text 33"/>
          <p:cNvSpPr/>
          <p:nvPr/>
        </p:nvSpPr>
        <p:spPr>
          <a:xfrm>
            <a:off x="8827008" y="3538728"/>
            <a:ext cx="244754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沉淀可复用模板与 MEMORY</a:t>
            </a:r>
            <a:endParaRPr lang="en-US" sz="1250" dirty="0"/>
          </a:p>
        </p:txBody>
      </p:sp>
      <p:sp>
        <p:nvSpPr>
          <p:cNvPr id="43" name="Shape 34"/>
          <p:cNvSpPr/>
          <p:nvPr/>
        </p:nvSpPr>
        <p:spPr>
          <a:xfrm>
            <a:off x="8424672" y="4133088"/>
            <a:ext cx="292608" cy="292608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4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7824" y="4206240"/>
            <a:ext cx="146304" cy="146304"/>
          </a:xfrm>
          <a:prstGeom prst="rect">
            <a:avLst/>
          </a:prstGeom>
        </p:spPr>
      </p:pic>
      <p:sp>
        <p:nvSpPr>
          <p:cNvPr id="45" name="Text 35"/>
          <p:cNvSpPr/>
          <p:nvPr/>
        </p:nvSpPr>
        <p:spPr>
          <a:xfrm>
            <a:off x="8827008" y="4087368"/>
            <a:ext cx="244754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把交付流程标准化</a:t>
            </a:r>
            <a:endParaRPr lang="en-US" sz="1250" dirty="0"/>
          </a:p>
        </p:txBody>
      </p:sp>
      <p:sp>
        <p:nvSpPr>
          <p:cNvPr id="46" name="Shape 36"/>
          <p:cNvSpPr/>
          <p:nvPr/>
        </p:nvSpPr>
        <p:spPr>
          <a:xfrm>
            <a:off x="8424672" y="4681728"/>
            <a:ext cx="292608" cy="292608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47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824" y="4754880"/>
            <a:ext cx="146304" cy="146304"/>
          </a:xfrm>
          <a:prstGeom prst="rect">
            <a:avLst/>
          </a:prstGeom>
        </p:spPr>
      </p:pic>
      <p:sp>
        <p:nvSpPr>
          <p:cNvPr id="48" name="Text 37"/>
          <p:cNvSpPr/>
          <p:nvPr/>
        </p:nvSpPr>
        <p:spPr>
          <a:xfrm>
            <a:off x="8827008" y="4636008"/>
            <a:ext cx="244754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2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扩大规模,或提高定价</a:t>
            </a:r>
            <a:endParaRPr lang="en-US" sz="1250" dirty="0"/>
          </a:p>
        </p:txBody>
      </p:sp>
      <p:sp>
        <p:nvSpPr>
          <p:cNvPr id="49" name="Shape 38"/>
          <p:cNvSpPr/>
          <p:nvPr/>
        </p:nvSpPr>
        <p:spPr>
          <a:xfrm>
            <a:off x="640080" y="5486400"/>
            <a:ext cx="10908792" cy="457200"/>
          </a:xfrm>
          <a:prstGeom prst="roundRect">
            <a:avLst>
              <a:gd name="adj" fmla="val 16000"/>
            </a:avLst>
          </a:prstGeom>
          <a:solidFill>
            <a:srgbClr val="2A2114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50" name="Text 39"/>
          <p:cNvSpPr/>
          <p:nvPr/>
        </p:nvSpPr>
        <p:spPr>
          <a:xfrm>
            <a:off x="640080" y="5486400"/>
            <a:ext cx="109087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原则:一次只加一个任务,验证可靠了,再加下一个。</a:t>
            </a:r>
            <a:endParaRPr lang="en-US" sz="1400" dirty="0"/>
          </a:p>
        </p:txBody>
      </p:sp>
      <p:sp>
        <p:nvSpPr>
          <p:cNvPr id="51" name="Text 40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52" name="Text 41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</a:t>
            </a:r>
            <a:endParaRPr lang="en-US" sz="11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 LINES · 必须人来把关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这些事,必须由人来把关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5317236" cy="1325880"/>
          </a:xfrm>
          <a:prstGeom prst="roundRect">
            <a:avLst>
              <a:gd name="adj" fmla="val 689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960120" y="2331720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1852" y="2473452"/>
            <a:ext cx="283464" cy="283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91640" y="2295144"/>
            <a:ext cx="40370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对外发送前,人工确认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960120" y="2862072"/>
            <a:ext cx="46771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客户邮件、对外公告,发出前你要亲自过目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6231636" y="2057400"/>
            <a:ext cx="5317236" cy="1325880"/>
          </a:xfrm>
          <a:prstGeom prst="roundRect">
            <a:avLst>
              <a:gd name="adj" fmla="val 689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551676" y="2331720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08" y="2473452"/>
            <a:ext cx="283464" cy="28346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283196" y="2295144"/>
            <a:ext cx="40370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钱、合同、法律相关</a:t>
            </a:r>
            <a:endParaRPr lang="en-US" sz="1550" dirty="0"/>
          </a:p>
        </p:txBody>
      </p:sp>
      <p:sp>
        <p:nvSpPr>
          <p:cNvPr id="13" name="Text 9"/>
          <p:cNvSpPr/>
          <p:nvPr/>
        </p:nvSpPr>
        <p:spPr>
          <a:xfrm>
            <a:off x="6551676" y="2862072"/>
            <a:ext cx="46771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任何付款、签约、法务事项,不交给 AI 自动完成</a:t>
            </a:r>
            <a:endParaRPr lang="en-US" sz="1250" dirty="0"/>
          </a:p>
        </p:txBody>
      </p:sp>
      <p:sp>
        <p:nvSpPr>
          <p:cNvPr id="14" name="Shape 10"/>
          <p:cNvSpPr/>
          <p:nvPr/>
        </p:nvSpPr>
        <p:spPr>
          <a:xfrm>
            <a:off x="640080" y="3611880"/>
            <a:ext cx="5317236" cy="1325880"/>
          </a:xfrm>
          <a:prstGeom prst="roundRect">
            <a:avLst>
              <a:gd name="adj" fmla="val 689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960120" y="3886200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52" y="4027932"/>
            <a:ext cx="283464" cy="28346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691640" y="3849624"/>
            <a:ext cx="40370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隐私与敏感数据</a:t>
            </a:r>
            <a:endParaRPr lang="en-US" sz="1550" dirty="0"/>
          </a:p>
        </p:txBody>
      </p:sp>
      <p:sp>
        <p:nvSpPr>
          <p:cNvPr id="18" name="Text 13"/>
          <p:cNvSpPr/>
          <p:nvPr/>
        </p:nvSpPr>
        <p:spPr>
          <a:xfrm>
            <a:off x="960120" y="4416552"/>
            <a:ext cx="46771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涉及个人隐私 / 敏感信息的处理,要格外谨慎</a:t>
            </a:r>
            <a:endParaRPr lang="en-US" sz="1250" dirty="0"/>
          </a:p>
        </p:txBody>
      </p:sp>
      <p:sp>
        <p:nvSpPr>
          <p:cNvPr id="19" name="Shape 14"/>
          <p:cNvSpPr/>
          <p:nvPr/>
        </p:nvSpPr>
        <p:spPr>
          <a:xfrm>
            <a:off x="6231636" y="3611880"/>
            <a:ext cx="5317236" cy="1325880"/>
          </a:xfrm>
          <a:prstGeom prst="roundRect">
            <a:avLst>
              <a:gd name="adj" fmla="val 689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551676" y="3886200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408" y="4027932"/>
            <a:ext cx="283464" cy="283464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283196" y="3849624"/>
            <a:ext cx="40370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重要结论要复核</a:t>
            </a:r>
            <a:endParaRPr lang="en-US" sz="1550" dirty="0"/>
          </a:p>
        </p:txBody>
      </p:sp>
      <p:sp>
        <p:nvSpPr>
          <p:cNvPr id="23" name="Text 17"/>
          <p:cNvSpPr/>
          <p:nvPr/>
        </p:nvSpPr>
        <p:spPr>
          <a:xfrm>
            <a:off x="6551676" y="4416552"/>
            <a:ext cx="46771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模型可能出错——关键判断,别只信它一面之词</a:t>
            </a:r>
            <a:endParaRPr lang="en-US" sz="1250" dirty="0"/>
          </a:p>
        </p:txBody>
      </p:sp>
      <p:sp>
        <p:nvSpPr>
          <p:cNvPr id="24" name="Shape 18"/>
          <p:cNvSpPr/>
          <p:nvPr/>
        </p:nvSpPr>
        <p:spPr>
          <a:xfrm>
            <a:off x="640080" y="5532120"/>
            <a:ext cx="10908792" cy="457200"/>
          </a:xfrm>
          <a:prstGeom prst="roundRect">
            <a:avLst>
              <a:gd name="adj" fmla="val 16000"/>
            </a:avLst>
          </a:prstGeom>
          <a:solidFill>
            <a:srgbClr val="2A2114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5" name="Shape 19"/>
          <p:cNvSpPr/>
          <p:nvPr/>
        </p:nvSpPr>
        <p:spPr>
          <a:xfrm>
            <a:off x="640080" y="5532120"/>
            <a:ext cx="10908792" cy="457200"/>
          </a:xfrm>
          <a:prstGeom prst="roundRect">
            <a:avLst>
              <a:gd name="adj" fmla="val 16000"/>
            </a:avLst>
          </a:prstGeom>
          <a:ln w="12700">
            <a:solidFill>
              <a:srgbClr val="F5A623"/>
            </a:solidFill>
            <a:prstDash val="solid"/>
          </a:ln>
        </p:spPr>
      </p:sp>
      <p:sp>
        <p:nvSpPr>
          <p:cNvPr id="26" name="Text 20"/>
          <p:cNvSpPr/>
          <p:nvPr/>
        </p:nvSpPr>
        <p:spPr>
          <a:xfrm>
            <a:off x="640080" y="5532120"/>
            <a:ext cx="109087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一句话:助理负责跑腿和初稿,判断与签字,永远归你。</a:t>
            </a:r>
            <a:endParaRPr lang="en-US" sz="1400" dirty="0"/>
          </a:p>
        </p:txBody>
      </p:sp>
      <p:sp>
        <p:nvSpPr>
          <p:cNvPr id="27" name="Text 21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28" name="Text 22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33</a:t>
            </a:r>
            <a:endParaRPr lang="en-US" sz="11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DELIVERABLE &amp; RESOURCES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结业产出 &amp; 资源清单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5317236" cy="3200400"/>
          </a:xfrm>
          <a:prstGeom prst="roundRect">
            <a:avLst>
              <a:gd name="adj" fmla="val 2857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05840" y="2368296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572" y="2510028"/>
            <a:ext cx="283464" cy="283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2386584"/>
            <a:ext cx="40370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你的结业产出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005840" y="3108960"/>
            <a:ext cx="458571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一张「我的 AI 助理工作流图」: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1024128" y="3611880"/>
            <a:ext cx="365760" cy="365760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" y="3703320"/>
            <a:ext cx="182880" cy="18288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536192" y="3584448"/>
            <a:ext cx="412851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你的一句话定位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1024128" y="4114800"/>
            <a:ext cx="365760" cy="365760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" y="4206240"/>
            <a:ext cx="182880" cy="18288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536192" y="4087368"/>
            <a:ext cx="412851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3 条已经跑通的自动化工作流</a:t>
            </a:r>
            <a:endParaRPr lang="en-US" sz="1350" dirty="0"/>
          </a:p>
        </p:txBody>
      </p:sp>
      <p:sp>
        <p:nvSpPr>
          <p:cNvPr id="15" name="Shape 10"/>
          <p:cNvSpPr/>
          <p:nvPr/>
        </p:nvSpPr>
        <p:spPr>
          <a:xfrm>
            <a:off x="1024128" y="4617720"/>
            <a:ext cx="365760" cy="365760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68" y="4709160"/>
            <a:ext cx="182880" cy="18288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536192" y="4590288"/>
            <a:ext cx="412851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你的 90 天行动计划</a:t>
            </a:r>
            <a:endParaRPr lang="en-US" sz="1350" dirty="0"/>
          </a:p>
        </p:txBody>
      </p:sp>
      <p:sp>
        <p:nvSpPr>
          <p:cNvPr id="18" name="Shape 12"/>
          <p:cNvSpPr/>
          <p:nvPr/>
        </p:nvSpPr>
        <p:spPr>
          <a:xfrm>
            <a:off x="6231636" y="2057400"/>
            <a:ext cx="5317236" cy="3200400"/>
          </a:xfrm>
          <a:prstGeom prst="roundRect">
            <a:avLst>
              <a:gd name="adj" fmla="val 2857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9" name="Shape 13"/>
          <p:cNvSpPr/>
          <p:nvPr/>
        </p:nvSpPr>
        <p:spPr>
          <a:xfrm>
            <a:off x="6597396" y="2368296"/>
            <a:ext cx="566928" cy="566928"/>
          </a:xfrm>
          <a:prstGeom prst="ellipse">
            <a:avLst/>
          </a:prstGeom>
          <a:solidFill>
            <a:srgbClr val="22222B"/>
          </a:solidFill>
          <a:ln/>
        </p:spPr>
      </p:sp>
      <p:pic>
        <p:nvPicPr>
          <p:cNvPr id="2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128" y="2510028"/>
            <a:ext cx="283464" cy="283464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7328916" y="2386584"/>
            <a:ext cx="403707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资源清单</a:t>
            </a:r>
            <a:endParaRPr lang="en-US" sz="1700" dirty="0"/>
          </a:p>
        </p:txBody>
      </p:sp>
      <p:sp>
        <p:nvSpPr>
          <p:cNvPr id="22" name="Shape 15"/>
          <p:cNvSpPr/>
          <p:nvPr/>
        </p:nvSpPr>
        <p:spPr>
          <a:xfrm>
            <a:off x="6615684" y="3200400"/>
            <a:ext cx="310896" cy="310896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2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408" y="3278124"/>
            <a:ext cx="155448" cy="155448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7054596" y="3154680"/>
            <a:ext cx="421995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OpenClaw 官网 / 文档 / GitHub</a:t>
            </a:r>
            <a:endParaRPr lang="en-US" sz="1350" dirty="0"/>
          </a:p>
        </p:txBody>
      </p:sp>
      <p:sp>
        <p:nvSpPr>
          <p:cNvPr id="25" name="Text 17"/>
          <p:cNvSpPr/>
          <p:nvPr/>
        </p:nvSpPr>
        <p:spPr>
          <a:xfrm>
            <a:off x="7054596" y="3465576"/>
            <a:ext cx="421995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openclaw.ai · docs.openclaw.ai · github.com/openclaw/openclaw</a:t>
            </a:r>
            <a:endParaRPr lang="en-US" sz="1000" dirty="0"/>
          </a:p>
        </p:txBody>
      </p:sp>
      <p:sp>
        <p:nvSpPr>
          <p:cNvPr id="26" name="Shape 18"/>
          <p:cNvSpPr/>
          <p:nvPr/>
        </p:nvSpPr>
        <p:spPr>
          <a:xfrm>
            <a:off x="6615684" y="3913632"/>
            <a:ext cx="310896" cy="310896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2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408" y="3991356"/>
            <a:ext cx="155448" cy="155448"/>
          </a:xfrm>
          <a:prstGeom prst="rect">
            <a:avLst/>
          </a:prstGeom>
        </p:spPr>
      </p:pic>
      <p:sp>
        <p:nvSpPr>
          <p:cNvPr id="28" name="Text 19"/>
          <p:cNvSpPr/>
          <p:nvPr/>
        </p:nvSpPr>
        <p:spPr>
          <a:xfrm>
            <a:off x="7054596" y="3867912"/>
            <a:ext cx="421995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SOUL.md / HEARTBEAT.md 模板</a:t>
            </a:r>
            <a:endParaRPr lang="en-US" sz="1350" dirty="0"/>
          </a:p>
        </p:txBody>
      </p:sp>
      <p:sp>
        <p:nvSpPr>
          <p:cNvPr id="29" name="Text 20"/>
          <p:cNvSpPr/>
          <p:nvPr/>
        </p:nvSpPr>
        <p:spPr>
          <a:xfrm>
            <a:off x="7054596" y="4178808"/>
            <a:ext cx="421995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课程附带,可直接复制改用</a:t>
            </a:r>
            <a:endParaRPr lang="en-US" sz="1000" dirty="0"/>
          </a:p>
        </p:txBody>
      </p:sp>
      <p:sp>
        <p:nvSpPr>
          <p:cNvPr id="30" name="Shape 21"/>
          <p:cNvSpPr/>
          <p:nvPr/>
        </p:nvSpPr>
        <p:spPr>
          <a:xfrm>
            <a:off x="6615684" y="4626864"/>
            <a:ext cx="310896" cy="310896"/>
          </a:xfrm>
          <a:prstGeom prst="ellipse">
            <a:avLst/>
          </a:prstGeom>
          <a:solidFill>
            <a:srgbClr val="0F0F12"/>
          </a:solidFill>
          <a:ln/>
        </p:spPr>
      </p:sp>
      <p:pic>
        <p:nvPicPr>
          <p:cNvPr id="31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3408" y="4704588"/>
            <a:ext cx="155448" cy="155448"/>
          </a:xfrm>
          <a:prstGeom prst="rect">
            <a:avLst/>
          </a:prstGeom>
        </p:spPr>
      </p:pic>
      <p:sp>
        <p:nvSpPr>
          <p:cNvPr id="32" name="Text 22"/>
          <p:cNvSpPr/>
          <p:nvPr/>
        </p:nvSpPr>
        <p:spPr>
          <a:xfrm>
            <a:off x="7054596" y="4581144"/>
            <a:ext cx="4219956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本课 PPT 与示例文件</a:t>
            </a:r>
            <a:endParaRPr lang="en-US" sz="1350" dirty="0"/>
          </a:p>
        </p:txBody>
      </p:sp>
      <p:sp>
        <p:nvSpPr>
          <p:cNvPr id="33" name="Text 23"/>
          <p:cNvSpPr/>
          <p:nvPr/>
        </p:nvSpPr>
        <p:spPr>
          <a:xfrm>
            <a:off x="7054596" y="4892040"/>
            <a:ext cx="421995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1000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课后统一发放</a:t>
            </a:r>
            <a:endParaRPr lang="en-US" sz="1000" dirty="0"/>
          </a:p>
        </p:txBody>
      </p:sp>
      <p:sp>
        <p:nvSpPr>
          <p:cNvPr id="34" name="Text 24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35" name="Text 25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34</a:t>
            </a:r>
            <a:endParaRPr lang="en-US" sz="11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732520" y="960120"/>
            <a:ext cx="3200400" cy="3200400"/>
          </a:xfrm>
          <a:prstGeom prst="ellipse">
            <a:avLst/>
          </a:prstGeom>
          <a:solidFill>
            <a:srgbClr val="22222B"/>
          </a:solidFill>
          <a:ln w="12700">
            <a:solidFill>
              <a:srgbClr val="33333E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5480" y="1783080"/>
            <a:ext cx="1554480" cy="155448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0698480" y="777240"/>
            <a:ext cx="868680" cy="86868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5" name="Text 2"/>
          <p:cNvSpPr/>
          <p:nvPr/>
        </p:nvSpPr>
        <p:spPr>
          <a:xfrm>
            <a:off x="10698480" y="777240"/>
            <a:ext cx="8686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400" dirty="0">
                <a:solidFill>
                  <a:srgbClr val="000000"/>
                </a:solidFill>
              </a:rPr>
              <a:t>🦞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640080" y="18288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640080" y="2286000"/>
            <a:ext cx="79552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600" b="1" dirty="0">
                <a:solidFill>
                  <a:srgbClr val="F6F6F3"/>
                </a:solidFill>
                <a:latin typeface="Noto Serif CJK SC" pitchFamily="34" charset="0"/>
                <a:ea typeface="Noto Serif CJK SC" pitchFamily="34" charset="-122"/>
                <a:cs typeface="Noto Serif CJK SC" pitchFamily="34" charset="-120"/>
              </a:rPr>
              <a:t>一个人,</a:t>
            </a:r>
            <a:endParaRPr lang="en-US" sz="4600" dirty="0"/>
          </a:p>
          <a:p>
            <a:pPr indent="0" marL="0">
              <a:lnSpc>
                <a:spcPts val="5400"/>
              </a:lnSpc>
              <a:buNone/>
            </a:pPr>
            <a:r>
              <a:rPr lang="en-US" sz="4600" b="1" dirty="0">
                <a:solidFill>
                  <a:srgbClr val="F6F6F3"/>
                </a:solidFill>
                <a:latin typeface="Noto Serif CJK SC" pitchFamily="34" charset="0"/>
                <a:ea typeface="Noto Serif CJK SC" pitchFamily="34" charset="-122"/>
                <a:cs typeface="Noto Serif CJK SC" pitchFamily="34" charset="-120"/>
              </a:rPr>
              <a:t>也能干成一家公司。</a:t>
            </a:r>
            <a:endParaRPr lang="en-US" sz="4600" dirty="0"/>
          </a:p>
        </p:txBody>
      </p:sp>
      <p:sp>
        <p:nvSpPr>
          <p:cNvPr id="8" name="Text 5"/>
          <p:cNvSpPr/>
          <p:nvPr/>
        </p:nvSpPr>
        <p:spPr>
          <a:xfrm>
            <a:off x="640080" y="4160520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工具已经就位。剩下的,是你的定位、品味,和行动。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640080" y="5029200"/>
            <a:ext cx="6766560" cy="0"/>
          </a:xfrm>
          <a:prstGeom prst="line">
            <a:avLst/>
          </a:prstGeom>
          <a:noFill/>
          <a:ln w="12700">
            <a:solidFill>
              <a:srgbClr val="33333E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40080" y="52120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Capricorn Business School   ·   </a:t>
            </a:r>
            <a:pPr indent="0" marL="0">
              <a:buNone/>
            </a:pPr>
            <a:r>
              <a:rPr lang="en-US" sz="14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Michael (Kuang Xu)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640080" y="5669280"/>
            <a:ext cx="8686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6B6B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下一步:打开终端,npm install -g openclaw@latest —— 今晚就把你的第一名「员工」招进来。</a:t>
            </a:r>
            <a:endParaRPr lang="en-US" sz="1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869680" y="1280160"/>
            <a:ext cx="2926080" cy="2926080"/>
          </a:xfrm>
          <a:prstGeom prst="ellipse">
            <a:avLst/>
          </a:prstGeom>
          <a:solidFill>
            <a:srgbClr val="191920"/>
          </a:solidFill>
          <a:ln w="12700">
            <a:solidFill>
              <a:srgbClr val="33333E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8360" y="2148840"/>
            <a:ext cx="1188720" cy="11887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8288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" b="1" spc="30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第 1 课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594360" y="2148840"/>
            <a:ext cx="329184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5000" b="1" dirty="0">
                <a:solidFill>
                  <a:srgbClr val="2222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5000" dirty="0"/>
          </a:p>
        </p:txBody>
      </p:sp>
      <p:sp>
        <p:nvSpPr>
          <p:cNvPr id="6" name="Text 3"/>
          <p:cNvSpPr/>
          <p:nvPr/>
        </p:nvSpPr>
        <p:spPr>
          <a:xfrm>
            <a:off x="3108960" y="2743200"/>
            <a:ext cx="60350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000" b="1" dirty="0">
                <a:solidFill>
                  <a:srgbClr val="F6F6F3"/>
                </a:solidFill>
                <a:latin typeface="Noto Serif CJK SC" pitchFamily="34" charset="0"/>
                <a:ea typeface="Noto Serif CJK SC" pitchFamily="34" charset="-122"/>
                <a:cs typeface="Noto Serif CJK SC" pitchFamily="34" charset="-120"/>
              </a:rPr>
              <a:t>小而美创业的时代</a:t>
            </a:r>
            <a:endParaRPr lang="en-US" sz="4000" dirty="0"/>
          </a:p>
        </p:txBody>
      </p:sp>
      <p:sp>
        <p:nvSpPr>
          <p:cNvPr id="7" name="Shape 4"/>
          <p:cNvSpPr/>
          <p:nvPr/>
        </p:nvSpPr>
        <p:spPr>
          <a:xfrm>
            <a:off x="640080" y="4572000"/>
            <a:ext cx="6400800" cy="0"/>
          </a:xfrm>
          <a:prstGeom prst="line">
            <a:avLst/>
          </a:prstGeom>
          <a:noFill/>
          <a:ln w="25400">
            <a:solidFill>
              <a:srgbClr val="F5A62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0080" y="4754880"/>
            <a:ext cx="7863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6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为什么 2026,是「一个人也能干成一家公司」的年份?</a:t>
            </a:r>
            <a:endParaRPr lang="en-US" sz="1600" dirty="0"/>
          </a:p>
          <a:p>
            <a:pPr algn="l" indent="0" marL="0">
              <a:lnSpc>
                <a:spcPts val="2400"/>
              </a:lnSpc>
              <a:buNone/>
            </a:pPr>
            <a:r>
              <a:rPr lang="en-US" sz="16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先把思维调对,再谈工具。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DEFINITION · 一人公司 / 小而美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什么是「一人公司 / 小而美」?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11680"/>
            <a:ext cx="10908792" cy="1417320"/>
          </a:xfrm>
          <a:prstGeom prst="roundRect">
            <a:avLst>
              <a:gd name="adj" fmla="val 7742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51560" y="2395728"/>
            <a:ext cx="658368" cy="65836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6152" y="2560320"/>
            <a:ext cx="329184" cy="32918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011680" y="2212848"/>
            <a:ext cx="907999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9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一个人,坐在一套 AI 系统的中心,</a:t>
            </a:r>
            <a:pPr algn="l" indent="0" marL="0">
              <a:lnSpc>
                <a:spcPts val="2600"/>
              </a:lnSpc>
              <a:buNone/>
            </a:pPr>
            <a:r>
              <a:rPr lang="en-US" sz="19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产出过去需要 10 人团队才能完成的成果。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2011680" y="2889504"/>
            <a:ext cx="907999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人,只负责真正重要的事:战略、品味,以及客户拿到的结果。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640080" y="3703320"/>
            <a:ext cx="1090879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它不是——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40080" y="4069080"/>
            <a:ext cx="3453384" cy="777240"/>
          </a:xfrm>
          <a:prstGeom prst="roundRect">
            <a:avLst>
              <a:gd name="adj" fmla="val 11765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68680" y="4069080"/>
            <a:ext cx="457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325880" y="4069080"/>
            <a:ext cx="2584704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不是 80 小时硬扛的自由职业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4367784" y="4069080"/>
            <a:ext cx="3453384" cy="777240"/>
          </a:xfrm>
          <a:prstGeom prst="roundRect">
            <a:avLst>
              <a:gd name="adj" fmla="val 11765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596384" y="4069080"/>
            <a:ext cx="457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5053584" y="4069080"/>
            <a:ext cx="2584704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不是贴满广告链接的生活博主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8095488" y="4069080"/>
            <a:ext cx="3453384" cy="777240"/>
          </a:xfrm>
          <a:prstGeom prst="roundRect">
            <a:avLst>
              <a:gd name="adj" fmla="val 11765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324088" y="4069080"/>
            <a:ext cx="457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000" b="1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</a:t>
            </a:r>
            <a:endParaRPr lang="en-US" sz="2000" dirty="0"/>
          </a:p>
        </p:txBody>
      </p:sp>
      <p:sp>
        <p:nvSpPr>
          <p:cNvPr id="18" name="Text 15"/>
          <p:cNvSpPr/>
          <p:nvPr/>
        </p:nvSpPr>
        <p:spPr>
          <a:xfrm>
            <a:off x="8781288" y="4069080"/>
            <a:ext cx="2584704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30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不是被迫「做小」的无奈选择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640080" y="5074920"/>
            <a:ext cx="10908792" cy="777240"/>
          </a:xfrm>
          <a:prstGeom prst="roundRect">
            <a:avLst>
              <a:gd name="adj" fmla="val 11765"/>
            </a:avLst>
          </a:prstGeom>
          <a:solidFill>
            <a:srgbClr val="2A2114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0" name="Shape 17"/>
          <p:cNvSpPr/>
          <p:nvPr/>
        </p:nvSpPr>
        <p:spPr>
          <a:xfrm>
            <a:off x="640080" y="5074920"/>
            <a:ext cx="10908792" cy="777240"/>
          </a:xfrm>
          <a:prstGeom prst="roundRect">
            <a:avLst>
              <a:gd name="adj" fmla="val 11765"/>
            </a:avLst>
          </a:prstGeom>
          <a:ln w="12700">
            <a:solidFill>
              <a:srgbClr val="F5A623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960120" y="5212080"/>
            <a:ext cx="502920" cy="502920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5337810"/>
            <a:ext cx="251460" cy="251460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1691640" y="5074920"/>
            <a:ext cx="9537192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F5A62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它是 —— </a:t>
            </a:r>
            <a:pPr algn="l"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用「杠杆」把一个人的能力放大,以一当十。</a:t>
            </a:r>
            <a:endParaRPr lang="en-US" sz="1600" dirty="0"/>
          </a:p>
        </p:txBody>
      </p:sp>
      <p:sp>
        <p:nvSpPr>
          <p:cNvPr id="24" name="Text 20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25" name="Text 21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NOW · 执行瓶颈被消除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为什么是现在?执行的瓶颈,被消除了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5018044" cy="3657600"/>
          </a:xfrm>
          <a:prstGeom prst="roundRect">
            <a:avLst>
              <a:gd name="adj" fmla="val 25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05840" y="2377440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572" y="2519172"/>
            <a:ext cx="283464" cy="283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2395728"/>
            <a:ext cx="37378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7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产出的经济学,变了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005840" y="3154680"/>
            <a:ext cx="4286524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过去:想做更多,就得雇更多人——更多协调、更多工资、更多管理。</a:t>
            </a:r>
            <a:endParaRPr lang="en-US" sz="1400" dirty="0"/>
          </a:p>
          <a:p>
            <a:pPr algn="l" indent="0" marL="0">
              <a:lnSpc>
                <a:spcPts val="2200"/>
              </a:lnSpc>
              <a:buNone/>
            </a:pPr>
            <a:endParaRPr lang="en-US" sz="1400" dirty="0"/>
          </a:p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2025 起,AI agent 让产能变得便宜。按人头堆出来的模式开始崩塌:</a:t>
            </a:r>
            <a:endParaRPr lang="en-US" sz="1400" dirty="0"/>
          </a:p>
          <a:p>
            <a:pPr algn="l" indent="0" marL="0">
              <a:lnSpc>
                <a:spcPts val="2200"/>
              </a:lnSpc>
              <a:buNone/>
            </a:pPr>
            <a:endParaRPr lang="en-US" sz="1400" dirty="0"/>
          </a:p>
          <a:p>
            <a:pPr algn="l" indent="0" marL="0">
              <a:lnSpc>
                <a:spcPts val="2200"/>
              </a:lnSpc>
              <a:buNone/>
            </a:pPr>
            <a:r>
              <a:rPr lang="en-US" sz="14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规模的单位,从「员工」变成「agent」。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5978164" y="2057400"/>
            <a:ext cx="5570708" cy="1036320"/>
          </a:xfrm>
          <a:prstGeom prst="roundRect">
            <a:avLst>
              <a:gd name="adj" fmla="val 8824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6389644" y="2057400"/>
            <a:ext cx="2339697" cy="1036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8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74%</a:t>
            </a:r>
            <a:endParaRPr lang="en-US" sz="3800" dirty="0"/>
          </a:p>
        </p:txBody>
      </p:sp>
      <p:sp>
        <p:nvSpPr>
          <p:cNvPr id="11" name="Text 8"/>
          <p:cNvSpPr/>
          <p:nvPr/>
        </p:nvSpPr>
        <p:spPr>
          <a:xfrm>
            <a:off x="8409302" y="2057400"/>
            <a:ext cx="2956690" cy="1036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2026 年 solopreneur 的 AI 采用率(每 4 人有 3 人在用)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5978164" y="3368040"/>
            <a:ext cx="5570708" cy="1036320"/>
          </a:xfrm>
          <a:prstGeom prst="roundRect">
            <a:avLst>
              <a:gd name="adj" fmla="val 8824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6389644" y="3368040"/>
            <a:ext cx="2339697" cy="1036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8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1–4 小时</a:t>
            </a:r>
            <a:endParaRPr lang="en-US" sz="3800" dirty="0"/>
          </a:p>
        </p:txBody>
      </p:sp>
      <p:sp>
        <p:nvSpPr>
          <p:cNvPr id="14" name="Text 11"/>
          <p:cNvSpPr/>
          <p:nvPr/>
        </p:nvSpPr>
        <p:spPr>
          <a:xfrm>
            <a:off x="8409302" y="3368040"/>
            <a:ext cx="2956690" cy="1036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AI 每天帮你省下的时间(约日常工作的 10–40%)</a:t>
            </a:r>
            <a:endParaRPr lang="en-US" sz="1250" dirty="0"/>
          </a:p>
        </p:txBody>
      </p:sp>
      <p:sp>
        <p:nvSpPr>
          <p:cNvPr id="15" name="Shape 12"/>
          <p:cNvSpPr/>
          <p:nvPr/>
        </p:nvSpPr>
        <p:spPr>
          <a:xfrm>
            <a:off x="5978164" y="4678680"/>
            <a:ext cx="5570708" cy="1036320"/>
          </a:xfrm>
          <a:prstGeom prst="roundRect">
            <a:avLst>
              <a:gd name="adj" fmla="val 8824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6389644" y="4678680"/>
            <a:ext cx="2339697" cy="1036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8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$300–500/月</a:t>
            </a:r>
            <a:endParaRPr lang="en-US" sz="3800" dirty="0"/>
          </a:p>
        </p:txBody>
      </p:sp>
      <p:sp>
        <p:nvSpPr>
          <p:cNvPr id="17" name="Text 14"/>
          <p:cNvSpPr/>
          <p:nvPr/>
        </p:nvSpPr>
        <p:spPr>
          <a:xfrm>
            <a:off x="8409302" y="4678680"/>
            <a:ext cx="2956690" cy="1036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一套个人 AI 栈的成本,替代 $80k–120k/月 的团队</a:t>
            </a:r>
            <a:endParaRPr lang="en-US" sz="1250" dirty="0"/>
          </a:p>
        </p:txBody>
      </p:sp>
      <p:sp>
        <p:nvSpPr>
          <p:cNvPr id="18" name="Text 15"/>
          <p:cNvSpPr/>
          <p:nvPr/>
        </p:nvSpPr>
        <p:spPr>
          <a:xfrm>
            <a:off x="5978164" y="5852160"/>
            <a:ext cx="55707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B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来源:行业 solopreneur 统计与厂商数据,2026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GLOBAL WAVE · 全球浪潮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一股全球浪潮,中国跑在最前面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57400"/>
            <a:ext cx="5317236" cy="3108960"/>
          </a:xfrm>
          <a:prstGeom prst="roundRect">
            <a:avLst>
              <a:gd name="adj" fmla="val 2941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05840" y="2368296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7572" y="2510028"/>
            <a:ext cx="283464" cy="28346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737360" y="2386584"/>
            <a:ext cx="403707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中国:把政策押在「一人公司」上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005840" y="3154680"/>
            <a:ext cx="45857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25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苏州  </a:t>
            </a:r>
            <a:pPr algn="l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率先宣布要建 30 个「OPC 社区」,2028 年前培育 1000 家一人企业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1005840" y="3813048"/>
            <a:ext cx="45857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25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上海浦东  </a:t>
            </a:r>
            <a:pPr algn="l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为创业者承担最高 30 万元(约 $44k)的算力成本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1005840" y="4471416"/>
            <a:ext cx="45857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25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共同点  </a:t>
            </a:r>
            <a:pPr algn="l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免费办公空间、折扣算力、专项贷款 —— 把众创空间和数据中心变成 AI 孵化器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231636" y="2057400"/>
            <a:ext cx="5317236" cy="3108960"/>
          </a:xfrm>
          <a:prstGeom prst="roundRect">
            <a:avLst>
              <a:gd name="adj" fmla="val 2941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597396" y="2368296"/>
            <a:ext cx="566928" cy="56692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128" y="2510028"/>
            <a:ext cx="283464" cy="28346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328916" y="2386584"/>
            <a:ext cx="403707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全球:独立经营已是巨大经济体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6597396" y="3154680"/>
            <a:ext cx="45857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250" b="1" dirty="0">
                <a:solidFill>
                  <a:srgbClr val="F5A62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2980 万  </a:t>
            </a:r>
            <a:pPr algn="l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美国独立经营者人数</a:t>
            </a:r>
            <a:endParaRPr lang="en-US" sz="1250" dirty="0"/>
          </a:p>
        </p:txBody>
      </p:sp>
      <p:sp>
        <p:nvSpPr>
          <p:cNvPr id="16" name="Text 12"/>
          <p:cNvSpPr/>
          <p:nvPr/>
        </p:nvSpPr>
        <p:spPr>
          <a:xfrm>
            <a:off x="6597396" y="3813048"/>
            <a:ext cx="45857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250" b="1" dirty="0">
                <a:solidFill>
                  <a:srgbClr val="F5A62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$1.7 万亿  </a:t>
            </a:r>
            <a:pPr algn="l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其贡献,约占美国 GDP 的 6.8%</a:t>
            </a:r>
            <a:endParaRPr lang="en-US" sz="1250" dirty="0"/>
          </a:p>
        </p:txBody>
      </p:sp>
      <p:sp>
        <p:nvSpPr>
          <p:cNvPr id="17" name="Text 13"/>
          <p:cNvSpPr/>
          <p:nvPr/>
        </p:nvSpPr>
        <p:spPr>
          <a:xfrm>
            <a:off x="6597396" y="4471416"/>
            <a:ext cx="458571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250" b="1" dirty="0">
                <a:solidFill>
                  <a:srgbClr val="F5A62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81.9%  </a:t>
            </a:r>
            <a:pPr algn="l"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美国小企业是「零员工」结构——变的不是结构,是一个人能做到的上限</a:t>
            </a:r>
            <a:endParaRPr lang="en-US" sz="1250" dirty="0"/>
          </a:p>
        </p:txBody>
      </p:sp>
      <p:sp>
        <p:nvSpPr>
          <p:cNvPr id="18" name="Shape 14"/>
          <p:cNvSpPr/>
          <p:nvPr/>
        </p:nvSpPr>
        <p:spPr>
          <a:xfrm>
            <a:off x="640080" y="5394960"/>
            <a:ext cx="10908792" cy="502920"/>
          </a:xfrm>
          <a:prstGeom prst="roundRect">
            <a:avLst>
              <a:gd name="adj" fmla="val 14545"/>
            </a:avLst>
          </a:prstGeom>
          <a:solidFill>
            <a:srgbClr val="2A2114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640080" y="5394960"/>
            <a:ext cx="1090879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政策、工具、市场,正在同一时间成熟 —— 这是属于小而美的窗口期。</a:t>
            </a:r>
            <a:endParaRPr lang="en-US" sz="1400" dirty="0"/>
          </a:p>
        </p:txBody>
      </p:sp>
      <p:sp>
        <p:nvSpPr>
          <p:cNvPr id="20" name="Text 16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21" name="Text 17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SHIFT · 编排,而非动手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从「我自己做」到「我编排 AI 做」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640080" y="2011680"/>
            <a:ext cx="10908792" cy="1234440"/>
          </a:xfrm>
          <a:prstGeom prst="roundRect">
            <a:avLst>
              <a:gd name="adj" fmla="val 8889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051560" y="2331720"/>
            <a:ext cx="594360" cy="594360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2480310"/>
            <a:ext cx="297180" cy="2971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965960" y="2148840"/>
            <a:ext cx="9171432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7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AI 编排(Orchestration)= </a:t>
            </a:r>
            <a:pPr algn="l" indent="0" marL="0">
              <a:lnSpc>
                <a:spcPts val="2400"/>
              </a:lnSpc>
              <a:buNone/>
            </a:pPr>
            <a:r>
              <a:rPr lang="en-US" sz="17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把目标拆成步骤 → 分给专门的 AI → 复核产出,直到达标。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965960" y="2743200"/>
            <a:ext cx="9171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3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这一条,把「真正高产的人」和「只是玩玩聊天机器人的人」彻底分开。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40080" y="3566160"/>
            <a:ext cx="3422904" cy="1600200"/>
          </a:xfrm>
          <a:prstGeom prst="roundRect">
            <a:avLst>
              <a:gd name="adj" fmla="val 5714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914400" y="3840480"/>
            <a:ext cx="548640" cy="54864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11" name="Text 8"/>
          <p:cNvSpPr/>
          <p:nvPr/>
        </p:nvSpPr>
        <p:spPr>
          <a:xfrm>
            <a:off x="914400" y="3831336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1600200" y="3858768"/>
            <a:ext cx="23256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拆解目标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914400" y="4480560"/>
            <a:ext cx="28742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把一件大事,切成清晰、可交付的小步骤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4081272" y="3566160"/>
            <a:ext cx="292608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400" dirty="0"/>
          </a:p>
        </p:txBody>
      </p:sp>
      <p:sp>
        <p:nvSpPr>
          <p:cNvPr id="15" name="Shape 12"/>
          <p:cNvSpPr/>
          <p:nvPr/>
        </p:nvSpPr>
        <p:spPr>
          <a:xfrm>
            <a:off x="4383024" y="3566160"/>
            <a:ext cx="3422904" cy="1600200"/>
          </a:xfrm>
          <a:prstGeom prst="roundRect">
            <a:avLst>
              <a:gd name="adj" fmla="val 5714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4657344" y="3840480"/>
            <a:ext cx="548640" cy="54864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17" name="Text 14"/>
          <p:cNvSpPr/>
          <p:nvPr/>
        </p:nvSpPr>
        <p:spPr>
          <a:xfrm>
            <a:off x="4657344" y="3831336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800" dirty="0"/>
          </a:p>
        </p:txBody>
      </p:sp>
      <p:sp>
        <p:nvSpPr>
          <p:cNvPr id="18" name="Text 15"/>
          <p:cNvSpPr/>
          <p:nvPr/>
        </p:nvSpPr>
        <p:spPr>
          <a:xfrm>
            <a:off x="5343144" y="3858768"/>
            <a:ext cx="23256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分配给 agent</a:t>
            </a:r>
            <a:endParaRPr lang="en-US" sz="1550" dirty="0"/>
          </a:p>
        </p:txBody>
      </p:sp>
      <p:sp>
        <p:nvSpPr>
          <p:cNvPr id="19" name="Text 16"/>
          <p:cNvSpPr/>
          <p:nvPr/>
        </p:nvSpPr>
        <p:spPr>
          <a:xfrm>
            <a:off x="4657344" y="4480560"/>
            <a:ext cx="28742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每一步交给最合适的 AI / 技能去执行</a:t>
            </a:r>
            <a:endParaRPr lang="en-US" sz="1250" dirty="0"/>
          </a:p>
        </p:txBody>
      </p:sp>
      <p:sp>
        <p:nvSpPr>
          <p:cNvPr id="20" name="Text 17"/>
          <p:cNvSpPr/>
          <p:nvPr/>
        </p:nvSpPr>
        <p:spPr>
          <a:xfrm>
            <a:off x="7824216" y="3566160"/>
            <a:ext cx="292608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400" dirty="0"/>
          </a:p>
        </p:txBody>
      </p:sp>
      <p:sp>
        <p:nvSpPr>
          <p:cNvPr id="21" name="Shape 18"/>
          <p:cNvSpPr/>
          <p:nvPr/>
        </p:nvSpPr>
        <p:spPr>
          <a:xfrm>
            <a:off x="8125968" y="3566160"/>
            <a:ext cx="3422904" cy="1600200"/>
          </a:xfrm>
          <a:prstGeom prst="roundRect">
            <a:avLst>
              <a:gd name="adj" fmla="val 5714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  <a:effectLst>
            <a:outerShdw sx="100000" sy="100000" kx="0" ky="0" algn="bl" rotWithShape="0" blurRad="114300" dist="38100" dir="5400000">
              <a:srgbClr val="000000">
                <a:alpha val="34000"/>
              </a:srgbClr>
            </a:outerShdw>
          </a:effectLst>
        </p:spPr>
      </p:sp>
      <p:sp>
        <p:nvSpPr>
          <p:cNvPr id="22" name="Shape 19"/>
          <p:cNvSpPr/>
          <p:nvPr/>
        </p:nvSpPr>
        <p:spPr>
          <a:xfrm>
            <a:off x="8400288" y="3840480"/>
            <a:ext cx="548640" cy="548640"/>
          </a:xfrm>
          <a:prstGeom prst="ellipse">
            <a:avLst/>
          </a:prstGeom>
          <a:solidFill>
            <a:srgbClr val="F5A623"/>
          </a:solidFill>
          <a:ln/>
        </p:spPr>
      </p:sp>
      <p:sp>
        <p:nvSpPr>
          <p:cNvPr id="23" name="Text 20"/>
          <p:cNvSpPr/>
          <p:nvPr/>
        </p:nvSpPr>
        <p:spPr>
          <a:xfrm>
            <a:off x="8400288" y="3831336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4141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9086088" y="3858768"/>
            <a:ext cx="2325624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复核与迭代</a:t>
            </a:r>
            <a:endParaRPr lang="en-US" sz="1550" dirty="0"/>
          </a:p>
        </p:txBody>
      </p:sp>
      <p:sp>
        <p:nvSpPr>
          <p:cNvPr id="25" name="Text 22"/>
          <p:cNvSpPr/>
          <p:nvPr/>
        </p:nvSpPr>
        <p:spPr>
          <a:xfrm>
            <a:off x="8400288" y="4480560"/>
            <a:ext cx="287426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00"/>
              </a:lnSpc>
              <a:buNone/>
            </a:pPr>
            <a:r>
              <a:rPr lang="en-US" sz="125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你检查产出、给反馈,直到达到你的标准</a:t>
            </a:r>
            <a:endParaRPr lang="en-US" sz="1250" dirty="0"/>
          </a:p>
        </p:txBody>
      </p:sp>
      <p:sp>
        <p:nvSpPr>
          <p:cNvPr id="26" name="Text 23"/>
          <p:cNvSpPr/>
          <p:nvPr/>
        </p:nvSpPr>
        <p:spPr>
          <a:xfrm>
            <a:off x="640080" y="5440680"/>
            <a:ext cx="109087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dirty="0">
                <a:solidFill>
                  <a:srgbClr val="6B6B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MCP、A2A 等协议正在标准化「agent 如何使用工具、如何协作」—— 编排正变得越来越简单。</a:t>
            </a:r>
            <a:endParaRPr lang="en-US" sz="1250" dirty="0"/>
          </a:p>
        </p:txBody>
      </p:sp>
      <p:sp>
        <p:nvSpPr>
          <p:cNvPr id="27" name="Text 24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F0F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457200"/>
            <a:ext cx="109087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250" b="1" spc="320" kern="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FIRST HIRE · 第一名员工</a:t>
            </a:r>
            <a:endParaRPr lang="en-US" sz="1250" dirty="0"/>
          </a:p>
        </p:txBody>
      </p:sp>
      <p:sp>
        <p:nvSpPr>
          <p:cNvPr id="3" name="Text 1"/>
          <p:cNvSpPr/>
          <p:nvPr/>
        </p:nvSpPr>
        <p:spPr>
          <a:xfrm>
            <a:off x="640080" y="786384"/>
            <a:ext cx="10908792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1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个人助理,就是你的「第一名员工」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640080" y="1664208"/>
            <a:ext cx="109087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9A9AA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把核心职能交给一套会互相协作的工具——这就是你的「员工」。你要做的,是谨慎地把它「招进来」、教明白。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640080" y="2286000"/>
            <a:ext cx="10908792" cy="585216"/>
          </a:xfrm>
          <a:prstGeom prst="roundRect">
            <a:avLst>
              <a:gd name="adj" fmla="val 125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896112" y="2340864"/>
            <a:ext cx="475488" cy="47548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984" y="2459736"/>
            <a:ext cx="237744" cy="23774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54480" y="2286000"/>
            <a:ext cx="2194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内容创作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3840480" y="2286000"/>
            <a:ext cx="4023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B6B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原来要雇:文案 / 编辑 / 设计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8138160" y="2395728"/>
            <a:ext cx="0" cy="36576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412480" y="2286000"/>
            <a:ext cx="3136392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现在:助理 + 生成工具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640080" y="2999232"/>
            <a:ext cx="10908792" cy="585216"/>
          </a:xfrm>
          <a:prstGeom prst="roundRect">
            <a:avLst>
              <a:gd name="adj" fmla="val 12500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896112" y="3054096"/>
            <a:ext cx="475488" cy="47548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84" y="3172968"/>
            <a:ext cx="237744" cy="237744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554480" y="2999232"/>
            <a:ext cx="2194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客户沟通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3840480" y="2999232"/>
            <a:ext cx="4023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B6B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原来要雇:客服 / 助理</a:t>
            </a:r>
            <a:endParaRPr lang="en-US" sz="1300" dirty="0"/>
          </a:p>
        </p:txBody>
      </p:sp>
      <p:sp>
        <p:nvSpPr>
          <p:cNvPr id="17" name="Shape 13"/>
          <p:cNvSpPr/>
          <p:nvPr/>
        </p:nvSpPr>
        <p:spPr>
          <a:xfrm>
            <a:off x="8138160" y="3108960"/>
            <a:ext cx="0" cy="36576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8412480" y="2999232"/>
            <a:ext cx="3136392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现在:分诊 + 起草回复</a:t>
            </a:r>
            <a:endParaRPr lang="en-US" sz="1300" dirty="0"/>
          </a:p>
        </p:txBody>
      </p:sp>
      <p:sp>
        <p:nvSpPr>
          <p:cNvPr id="19" name="Shape 15"/>
          <p:cNvSpPr/>
          <p:nvPr/>
        </p:nvSpPr>
        <p:spPr>
          <a:xfrm>
            <a:off x="640080" y="3712464"/>
            <a:ext cx="10908792" cy="585216"/>
          </a:xfrm>
          <a:prstGeom prst="roundRect">
            <a:avLst>
              <a:gd name="adj" fmla="val 125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0" name="Shape 16"/>
          <p:cNvSpPr/>
          <p:nvPr/>
        </p:nvSpPr>
        <p:spPr>
          <a:xfrm>
            <a:off x="896112" y="3767328"/>
            <a:ext cx="475488" cy="47548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84" y="3886200"/>
            <a:ext cx="237744" cy="237744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1554480" y="3712464"/>
            <a:ext cx="2194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日程安排</a:t>
            </a:r>
            <a:endParaRPr lang="en-US" sz="1500" dirty="0"/>
          </a:p>
        </p:txBody>
      </p:sp>
      <p:sp>
        <p:nvSpPr>
          <p:cNvPr id="23" name="Text 18"/>
          <p:cNvSpPr/>
          <p:nvPr/>
        </p:nvSpPr>
        <p:spPr>
          <a:xfrm>
            <a:off x="3840480" y="3712464"/>
            <a:ext cx="4023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B6B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原来要雇:私人助理</a:t>
            </a:r>
            <a:endParaRPr lang="en-US" sz="1300" dirty="0"/>
          </a:p>
        </p:txBody>
      </p:sp>
      <p:sp>
        <p:nvSpPr>
          <p:cNvPr id="24" name="Shape 19"/>
          <p:cNvSpPr/>
          <p:nvPr/>
        </p:nvSpPr>
        <p:spPr>
          <a:xfrm>
            <a:off x="8138160" y="3822192"/>
            <a:ext cx="0" cy="36576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25" name="Text 20"/>
          <p:cNvSpPr/>
          <p:nvPr/>
        </p:nvSpPr>
        <p:spPr>
          <a:xfrm>
            <a:off x="8412480" y="3712464"/>
            <a:ext cx="3136392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现在:提醒 + 定时任务</a:t>
            </a:r>
            <a:endParaRPr lang="en-US" sz="1300" dirty="0"/>
          </a:p>
        </p:txBody>
      </p:sp>
      <p:sp>
        <p:nvSpPr>
          <p:cNvPr id="26" name="Shape 21"/>
          <p:cNvSpPr/>
          <p:nvPr/>
        </p:nvSpPr>
        <p:spPr>
          <a:xfrm>
            <a:off x="640080" y="4425696"/>
            <a:ext cx="10908792" cy="585216"/>
          </a:xfrm>
          <a:prstGeom prst="roundRect">
            <a:avLst>
              <a:gd name="adj" fmla="val 12500"/>
            </a:avLst>
          </a:prstGeom>
          <a:solidFill>
            <a:srgbClr val="22222B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27" name="Shape 22"/>
          <p:cNvSpPr/>
          <p:nvPr/>
        </p:nvSpPr>
        <p:spPr>
          <a:xfrm>
            <a:off x="896112" y="4480560"/>
            <a:ext cx="475488" cy="47548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2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84" y="4599432"/>
            <a:ext cx="237744" cy="237744"/>
          </a:xfrm>
          <a:prstGeom prst="rect">
            <a:avLst/>
          </a:prstGeom>
        </p:spPr>
      </p:pic>
      <p:sp>
        <p:nvSpPr>
          <p:cNvPr id="29" name="Text 23"/>
          <p:cNvSpPr/>
          <p:nvPr/>
        </p:nvSpPr>
        <p:spPr>
          <a:xfrm>
            <a:off x="1554480" y="4425696"/>
            <a:ext cx="2194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记账财务</a:t>
            </a:r>
            <a:endParaRPr lang="en-US" sz="1500" dirty="0"/>
          </a:p>
        </p:txBody>
      </p:sp>
      <p:sp>
        <p:nvSpPr>
          <p:cNvPr id="30" name="Text 24"/>
          <p:cNvSpPr/>
          <p:nvPr/>
        </p:nvSpPr>
        <p:spPr>
          <a:xfrm>
            <a:off x="3840480" y="4425696"/>
            <a:ext cx="4023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B6B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原来要雇:记账员</a:t>
            </a:r>
            <a:endParaRPr lang="en-US" sz="1300" dirty="0"/>
          </a:p>
        </p:txBody>
      </p:sp>
      <p:sp>
        <p:nvSpPr>
          <p:cNvPr id="31" name="Shape 25"/>
          <p:cNvSpPr/>
          <p:nvPr/>
        </p:nvSpPr>
        <p:spPr>
          <a:xfrm>
            <a:off x="8138160" y="4535424"/>
            <a:ext cx="0" cy="36576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32" name="Text 26"/>
          <p:cNvSpPr/>
          <p:nvPr/>
        </p:nvSpPr>
        <p:spPr>
          <a:xfrm>
            <a:off x="8412480" y="4425696"/>
            <a:ext cx="3136392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现在:整理票据 + 对账提醒</a:t>
            </a:r>
            <a:endParaRPr lang="en-US" sz="1300" dirty="0"/>
          </a:p>
        </p:txBody>
      </p:sp>
      <p:sp>
        <p:nvSpPr>
          <p:cNvPr id="33" name="Shape 27"/>
          <p:cNvSpPr/>
          <p:nvPr/>
        </p:nvSpPr>
        <p:spPr>
          <a:xfrm>
            <a:off x="640080" y="5138928"/>
            <a:ext cx="10908792" cy="585216"/>
          </a:xfrm>
          <a:prstGeom prst="roundRect">
            <a:avLst>
              <a:gd name="adj" fmla="val 12500"/>
            </a:avLst>
          </a:prstGeom>
          <a:solidFill>
            <a:srgbClr val="191920"/>
          </a:solidFill>
          <a:ln w="9525">
            <a:solidFill>
              <a:srgbClr val="33333E"/>
            </a:solidFill>
            <a:prstDash val="solid"/>
          </a:ln>
        </p:spPr>
      </p:sp>
      <p:sp>
        <p:nvSpPr>
          <p:cNvPr id="34" name="Shape 28"/>
          <p:cNvSpPr/>
          <p:nvPr/>
        </p:nvSpPr>
        <p:spPr>
          <a:xfrm>
            <a:off x="896112" y="5193792"/>
            <a:ext cx="475488" cy="475488"/>
          </a:xfrm>
          <a:prstGeom prst="ellipse">
            <a:avLst/>
          </a:prstGeom>
          <a:solidFill>
            <a:srgbClr val="F5A623"/>
          </a:solidFill>
          <a:ln/>
        </p:spPr>
      </p:sp>
      <p:pic>
        <p:nvPicPr>
          <p:cNvPr id="3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984" y="5312664"/>
            <a:ext cx="237744" cy="237744"/>
          </a:xfrm>
          <a:prstGeom prst="rect">
            <a:avLst/>
          </a:prstGeom>
        </p:spPr>
      </p:pic>
      <p:sp>
        <p:nvSpPr>
          <p:cNvPr id="36" name="Text 29"/>
          <p:cNvSpPr/>
          <p:nvPr/>
        </p:nvSpPr>
        <p:spPr>
          <a:xfrm>
            <a:off x="1554480" y="5138928"/>
            <a:ext cx="21945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6F6F3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调研研究</a:t>
            </a:r>
            <a:endParaRPr lang="en-US" sz="1500" dirty="0"/>
          </a:p>
        </p:txBody>
      </p:sp>
      <p:sp>
        <p:nvSpPr>
          <p:cNvPr id="37" name="Text 30"/>
          <p:cNvSpPr/>
          <p:nvPr/>
        </p:nvSpPr>
        <p:spPr>
          <a:xfrm>
            <a:off x="3840480" y="5138928"/>
            <a:ext cx="402336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B6B76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原来要雇:研究助理</a:t>
            </a:r>
            <a:endParaRPr lang="en-US" sz="1300" dirty="0"/>
          </a:p>
        </p:txBody>
      </p:sp>
      <p:sp>
        <p:nvSpPr>
          <p:cNvPr id="38" name="Shape 31"/>
          <p:cNvSpPr/>
          <p:nvPr/>
        </p:nvSpPr>
        <p:spPr>
          <a:xfrm>
            <a:off x="8138160" y="5248656"/>
            <a:ext cx="0" cy="365760"/>
          </a:xfrm>
          <a:prstGeom prst="line">
            <a:avLst/>
          </a:prstGeom>
          <a:noFill/>
          <a:ln w="9525">
            <a:solidFill>
              <a:srgbClr val="33333E"/>
            </a:solidFill>
            <a:prstDash val="solid"/>
          </a:ln>
        </p:spPr>
      </p:sp>
      <p:sp>
        <p:nvSpPr>
          <p:cNvPr id="39" name="Text 32"/>
          <p:cNvSpPr/>
          <p:nvPr/>
        </p:nvSpPr>
        <p:spPr>
          <a:xfrm>
            <a:off x="8412480" y="5138928"/>
            <a:ext cx="3136392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BBF24"/>
                </a:solidFill>
                <a:latin typeface="Noto Sans CJK SC" pitchFamily="34" charset="0"/>
                <a:ea typeface="Noto Sans CJK SC" pitchFamily="34" charset="-122"/>
                <a:cs typeface="Noto Sans CJK SC" pitchFamily="34" charset="-120"/>
              </a:rPr>
              <a:t>现在:网页调研 + 摘要</a:t>
            </a:r>
            <a:endParaRPr lang="en-US" sz="1300" dirty="0"/>
          </a:p>
        </p:txBody>
      </p:sp>
      <p:sp>
        <p:nvSpPr>
          <p:cNvPr id="40" name="Text 33"/>
          <p:cNvSpPr/>
          <p:nvPr/>
        </p:nvSpPr>
        <p:spPr>
          <a:xfrm>
            <a:off x="640080" y="6437376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spc="100" kern="0" dirty="0">
                <a:solidFill>
                  <a:srgbClr val="6B6B7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Capricorn Business School  ·  OPC</a:t>
            </a:r>
            <a:endParaRPr lang="en-US" sz="900" dirty="0"/>
          </a:p>
        </p:txBody>
      </p:sp>
      <p:sp>
        <p:nvSpPr>
          <p:cNvPr id="41" name="Text 34"/>
          <p:cNvSpPr/>
          <p:nvPr/>
        </p:nvSpPr>
        <p:spPr>
          <a:xfrm>
            <a:off x="10817352" y="6400800"/>
            <a:ext cx="731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b="1" dirty="0">
                <a:solidFill>
                  <a:srgbClr val="9A9A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 小而美创业 × AI 私人助理(OpenClaw)</dc:title>
  <dc:subject>PptxGenJS Presentation</dc:subject>
  <dc:creator>Capricorn Business School</dc:creator>
  <cp:lastModifiedBy>Capricorn Business School</cp:lastModifiedBy>
  <cp:revision>1</cp:revision>
  <dcterms:created xsi:type="dcterms:W3CDTF">2026-06-15T08:00:27Z</dcterms:created>
  <dcterms:modified xsi:type="dcterms:W3CDTF">2026-06-15T08:00:27Z</dcterms:modified>
</cp:coreProperties>
</file>